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275" r:id="rId3"/>
    <p:sldId id="304" r:id="rId4"/>
    <p:sldId id="301" r:id="rId5"/>
    <p:sldId id="295" r:id="rId6"/>
    <p:sldId id="296" r:id="rId7"/>
    <p:sldId id="297" r:id="rId8"/>
    <p:sldId id="298" r:id="rId9"/>
    <p:sldId id="299" r:id="rId10"/>
    <p:sldId id="300" r:id="rId11"/>
    <p:sldId id="303" r:id="rId12"/>
    <p:sldId id="302" r:id="rId13"/>
    <p:sldId id="289" r:id="rId14"/>
    <p:sldId id="267"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81" autoAdjust="0"/>
  </p:normalViewPr>
  <p:slideViewPr>
    <p:cSldViewPr>
      <p:cViewPr varScale="1">
        <p:scale>
          <a:sx n="85" d="100"/>
          <a:sy n="85" d="100"/>
        </p:scale>
        <p:origin x="-672" y="-160"/>
      </p:cViewPr>
      <p:guideLst>
        <p:guide orient="horz" pos="2160"/>
        <p:guide pos="2880"/>
      </p:guideLst>
    </p:cSldViewPr>
  </p:slideViewPr>
  <p:outlineViewPr>
    <p:cViewPr>
      <p:scale>
        <a:sx n="33" d="100"/>
        <a:sy n="33" d="100"/>
      </p:scale>
      <p:origin x="0" y="-2448"/>
    </p:cViewPr>
  </p:outlineViewPr>
  <p:notesTextViewPr>
    <p:cViewPr>
      <p:scale>
        <a:sx n="1" d="1"/>
        <a:sy n="1" d="1"/>
      </p:scale>
      <p:origin x="0" y="0"/>
    </p:cViewPr>
  </p:notesTextViewPr>
  <p:sorterViewPr>
    <p:cViewPr>
      <p:scale>
        <a:sx n="100" d="100"/>
        <a:sy n="100" d="100"/>
      </p:scale>
      <p:origin x="0" y="-600"/>
    </p:cViewPr>
  </p:sorterViewPr>
  <p:notesViewPr>
    <p:cSldViewPr>
      <p:cViewPr varScale="1">
        <p:scale>
          <a:sx n="63" d="100"/>
          <a:sy n="63" d="100"/>
        </p:scale>
        <p:origin x="2630" y="67"/>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302A1-2FDB-40B5-8340-EED43D4BB9C2}" type="datetimeFigureOut">
              <a:rPr lang="en-US" smtClean="0"/>
              <a:t>2/29/20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AD772-603A-431F-A357-4AD61D58E257}" type="slidenum">
              <a:rPr lang="en-US" smtClean="0"/>
              <a:t>‹#›</a:t>
            </a:fld>
            <a:endParaRPr lang="en-US"/>
          </a:p>
        </p:txBody>
      </p:sp>
    </p:spTree>
    <p:extLst>
      <p:ext uri="{BB962C8B-B14F-4D97-AF65-F5344CB8AC3E}">
        <p14:creationId xmlns:p14="http://schemas.microsoft.com/office/powerpoint/2010/main" val="406186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Welcoming Song: </a:t>
            </a:r>
            <a:r>
              <a:rPr lang="en-US" i="1" dirty="0"/>
              <a:t>We Belong to You</a:t>
            </a:r>
          </a:p>
        </p:txBody>
      </p:sp>
      <p:sp>
        <p:nvSpPr>
          <p:cNvPr id="4" name="Slide Number Placeholder 3"/>
          <p:cNvSpPr>
            <a:spLocks noGrp="1"/>
          </p:cNvSpPr>
          <p:nvPr>
            <p:ph type="sldNum" sz="quarter" idx="10"/>
          </p:nvPr>
        </p:nvSpPr>
        <p:spPr/>
        <p:txBody>
          <a:bodyPr/>
          <a:lstStyle/>
          <a:p>
            <a:fld id="{770AD772-603A-431F-A357-4AD61D58E257}" type="slidenum">
              <a:rPr lang="en-US" smtClean="0"/>
              <a:t>1</a:t>
            </a:fld>
            <a:endParaRPr lang="en-US"/>
          </a:p>
        </p:txBody>
      </p:sp>
    </p:spTree>
    <p:extLst>
      <p:ext uri="{BB962C8B-B14F-4D97-AF65-F5344CB8AC3E}">
        <p14:creationId xmlns:p14="http://schemas.microsoft.com/office/powerpoint/2010/main" val="23186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After discussion: Parable of Water video. </a:t>
            </a:r>
          </a:p>
        </p:txBody>
      </p:sp>
      <p:sp>
        <p:nvSpPr>
          <p:cNvPr id="4" name="Slide Number Placeholder 3"/>
          <p:cNvSpPr>
            <a:spLocks noGrp="1"/>
          </p:cNvSpPr>
          <p:nvPr>
            <p:ph type="sldNum" sz="quarter" idx="10"/>
          </p:nvPr>
        </p:nvSpPr>
        <p:spPr/>
        <p:txBody>
          <a:bodyPr/>
          <a:lstStyle/>
          <a:p>
            <a:fld id="{770AD772-603A-431F-A357-4AD61D58E257}" type="slidenum">
              <a:rPr lang="en-US" smtClean="0"/>
              <a:t>10</a:t>
            </a:fld>
            <a:endParaRPr lang="en-US"/>
          </a:p>
        </p:txBody>
      </p:sp>
    </p:spTree>
    <p:extLst>
      <p:ext uri="{BB962C8B-B14F-4D97-AF65-F5344CB8AC3E}">
        <p14:creationId xmlns:p14="http://schemas.microsoft.com/office/powerpoint/2010/main" val="148295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0AD772-603A-431F-A357-4AD61D58E257}" type="slidenum">
              <a:rPr lang="en-US" smtClean="0"/>
              <a:t>11</a:t>
            </a:fld>
            <a:endParaRPr lang="en-US"/>
          </a:p>
        </p:txBody>
      </p:sp>
    </p:spTree>
    <p:extLst>
      <p:ext uri="{BB962C8B-B14F-4D97-AF65-F5344CB8AC3E}">
        <p14:creationId xmlns:p14="http://schemas.microsoft.com/office/powerpoint/2010/main" val="673014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0AD772-603A-431F-A357-4AD61D58E257}" type="slidenum">
              <a:rPr lang="en-US" smtClean="0"/>
              <a:t>12</a:t>
            </a:fld>
            <a:endParaRPr lang="en-US"/>
          </a:p>
        </p:txBody>
      </p:sp>
    </p:spTree>
    <p:extLst>
      <p:ext uri="{BB962C8B-B14F-4D97-AF65-F5344CB8AC3E}">
        <p14:creationId xmlns:p14="http://schemas.microsoft.com/office/powerpoint/2010/main" val="1454972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and briefly discuss last three (3) St. Pius X bulletin articles on Everyday Stewardship. </a:t>
            </a:r>
          </a:p>
          <a:p>
            <a:r>
              <a:rPr lang="en-US" dirty="0"/>
              <a:t>Time – Talent – Treasure. </a:t>
            </a:r>
          </a:p>
        </p:txBody>
      </p:sp>
      <p:sp>
        <p:nvSpPr>
          <p:cNvPr id="4" name="Slide Number Placeholder 3"/>
          <p:cNvSpPr>
            <a:spLocks noGrp="1"/>
          </p:cNvSpPr>
          <p:nvPr>
            <p:ph type="sldNum" sz="quarter" idx="10"/>
          </p:nvPr>
        </p:nvSpPr>
        <p:spPr/>
        <p:txBody>
          <a:bodyPr/>
          <a:lstStyle/>
          <a:p>
            <a:fld id="{770AD772-603A-431F-A357-4AD61D58E257}" type="slidenum">
              <a:rPr lang="en-US" smtClean="0"/>
              <a:t>13</a:t>
            </a:fld>
            <a:endParaRPr lang="en-US"/>
          </a:p>
        </p:txBody>
      </p:sp>
    </p:spTree>
    <p:extLst>
      <p:ext uri="{BB962C8B-B14F-4D97-AF65-F5344CB8AC3E}">
        <p14:creationId xmlns:p14="http://schemas.microsoft.com/office/powerpoint/2010/main" val="218233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Sending Forth Song: “Go Make a Difference”. </a:t>
            </a:r>
          </a:p>
        </p:txBody>
      </p:sp>
      <p:sp>
        <p:nvSpPr>
          <p:cNvPr id="4" name="Slide Number Placeholder 3"/>
          <p:cNvSpPr>
            <a:spLocks noGrp="1"/>
          </p:cNvSpPr>
          <p:nvPr>
            <p:ph type="sldNum" sz="quarter" idx="10"/>
          </p:nvPr>
        </p:nvSpPr>
        <p:spPr/>
        <p:txBody>
          <a:bodyPr/>
          <a:lstStyle/>
          <a:p>
            <a:fld id="{770AD772-603A-431F-A357-4AD61D58E257}" type="slidenum">
              <a:rPr lang="en-US" smtClean="0"/>
              <a:t>14</a:t>
            </a:fld>
            <a:endParaRPr lang="en-US"/>
          </a:p>
        </p:txBody>
      </p:sp>
    </p:spTree>
    <p:extLst>
      <p:ext uri="{BB962C8B-B14F-4D97-AF65-F5344CB8AC3E}">
        <p14:creationId xmlns:p14="http://schemas.microsoft.com/office/powerpoint/2010/main" val="259630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ULTIMATE GOAL!</a:t>
            </a:r>
          </a:p>
        </p:txBody>
      </p:sp>
      <p:sp>
        <p:nvSpPr>
          <p:cNvPr id="4" name="Slide Number Placeholder 3"/>
          <p:cNvSpPr>
            <a:spLocks noGrp="1"/>
          </p:cNvSpPr>
          <p:nvPr>
            <p:ph type="sldNum" sz="quarter" idx="10"/>
          </p:nvPr>
        </p:nvSpPr>
        <p:spPr/>
        <p:txBody>
          <a:bodyPr/>
          <a:lstStyle/>
          <a:p>
            <a:fld id="{770AD772-603A-431F-A357-4AD61D58E257}" type="slidenum">
              <a:rPr lang="en-US" smtClean="0"/>
              <a:t>15</a:t>
            </a:fld>
            <a:endParaRPr lang="en-US"/>
          </a:p>
        </p:txBody>
      </p:sp>
    </p:spTree>
    <p:extLst>
      <p:ext uri="{BB962C8B-B14F-4D97-AF65-F5344CB8AC3E}">
        <p14:creationId xmlns:p14="http://schemas.microsoft.com/office/powerpoint/2010/main" val="157976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70AD772-603A-431F-A357-4AD61D58E257}" type="slidenum">
              <a:rPr lang="en-US" smtClean="0"/>
              <a:t>2</a:t>
            </a:fld>
            <a:endParaRPr lang="en-US"/>
          </a:p>
        </p:txBody>
      </p:sp>
    </p:spTree>
    <p:extLst>
      <p:ext uri="{BB962C8B-B14F-4D97-AF65-F5344CB8AC3E}">
        <p14:creationId xmlns:p14="http://schemas.microsoft.com/office/powerpoint/2010/main" val="302247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AD772-603A-431F-A357-4AD61D58E257}" type="slidenum">
              <a:rPr lang="en-US" smtClean="0"/>
              <a:t>3</a:t>
            </a:fld>
            <a:endParaRPr lang="en-US"/>
          </a:p>
        </p:txBody>
      </p:sp>
    </p:spTree>
    <p:extLst>
      <p:ext uri="{BB962C8B-B14F-4D97-AF65-F5344CB8AC3E}">
        <p14:creationId xmlns:p14="http://schemas.microsoft.com/office/powerpoint/2010/main" val="3674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gifts you’re given – give to others. </a:t>
            </a:r>
          </a:p>
          <a:p>
            <a:r>
              <a:rPr lang="en-US" dirty="0"/>
              <a:t>Learn to Love to Live </a:t>
            </a:r>
          </a:p>
          <a:p>
            <a:endParaRPr lang="en-US" dirty="0"/>
          </a:p>
          <a:p>
            <a:r>
              <a:rPr lang="en-US" dirty="0"/>
              <a:t>READ: Matthew 25:14-30</a:t>
            </a:r>
          </a:p>
        </p:txBody>
      </p:sp>
      <p:sp>
        <p:nvSpPr>
          <p:cNvPr id="4" name="Slide Number Placeholder 3"/>
          <p:cNvSpPr>
            <a:spLocks noGrp="1"/>
          </p:cNvSpPr>
          <p:nvPr>
            <p:ph type="sldNum" sz="quarter" idx="10"/>
          </p:nvPr>
        </p:nvSpPr>
        <p:spPr/>
        <p:txBody>
          <a:bodyPr/>
          <a:lstStyle/>
          <a:p>
            <a:fld id="{770AD772-603A-431F-A357-4AD61D58E257}" type="slidenum">
              <a:rPr lang="en-US" smtClean="0"/>
              <a:t>4</a:t>
            </a:fld>
            <a:endParaRPr lang="en-US"/>
          </a:p>
        </p:txBody>
      </p:sp>
    </p:spTree>
    <p:extLst>
      <p:ext uri="{BB962C8B-B14F-4D97-AF65-F5344CB8AC3E}">
        <p14:creationId xmlns:p14="http://schemas.microsoft.com/office/powerpoint/2010/main" val="229664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770AD772-603A-431F-A357-4AD61D58E257}" type="slidenum">
              <a:rPr lang="en-US" smtClean="0"/>
              <a:t>5</a:t>
            </a:fld>
            <a:endParaRPr lang="en-US"/>
          </a:p>
        </p:txBody>
      </p:sp>
    </p:spTree>
    <p:extLst>
      <p:ext uri="{BB962C8B-B14F-4D97-AF65-F5344CB8AC3E}">
        <p14:creationId xmlns:p14="http://schemas.microsoft.com/office/powerpoint/2010/main" val="262221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Discipleship:</a:t>
            </a:r>
            <a:r>
              <a:rPr lang="en-US" sz="1200" kern="1200" dirty="0">
                <a:solidFill>
                  <a:schemeClr val="tx1"/>
                </a:solidFill>
                <a:effectLst/>
                <a:latin typeface="+mn-lt"/>
                <a:ea typeface="+mn-ea"/>
                <a:cs typeface="+mn-cs"/>
              </a:rPr>
              <a:t> is our response to Christ’s offer to “Come, follow me”. It is a vocation to holiness and to evangelizing the world as directed by Jesus.</a:t>
            </a:r>
          </a:p>
          <a:p>
            <a:r>
              <a:rPr lang="en-US" sz="1200" b="1" kern="1200" dirty="0">
                <a:solidFill>
                  <a:schemeClr val="tx1"/>
                </a:solidFill>
                <a:effectLst/>
                <a:latin typeface="+mn-lt"/>
                <a:ea typeface="+mn-ea"/>
                <a:cs typeface="+mn-cs"/>
              </a:rPr>
              <a:t>Evangelization:</a:t>
            </a:r>
            <a:r>
              <a:rPr lang="en-US" sz="1200" kern="1200" dirty="0">
                <a:solidFill>
                  <a:schemeClr val="tx1"/>
                </a:solidFill>
                <a:effectLst/>
                <a:latin typeface="+mn-lt"/>
                <a:ea typeface="+mn-ea"/>
                <a:cs typeface="+mn-cs"/>
              </a:rPr>
              <a:t> is our fundamental mission as disciples to spread the Good News.</a:t>
            </a:r>
          </a:p>
          <a:p>
            <a:r>
              <a:rPr lang="en-US" sz="1200" b="1" kern="1200" dirty="0">
                <a:solidFill>
                  <a:schemeClr val="tx1"/>
                </a:solidFill>
                <a:effectLst/>
                <a:latin typeface="+mn-lt"/>
                <a:ea typeface="+mn-ea"/>
                <a:cs typeface="+mn-cs"/>
              </a:rPr>
              <a:t>Stewardship:</a:t>
            </a:r>
            <a:r>
              <a:rPr lang="en-US" sz="1200" kern="1200" dirty="0">
                <a:solidFill>
                  <a:schemeClr val="tx1"/>
                </a:solidFill>
                <a:effectLst/>
                <a:latin typeface="+mn-lt"/>
                <a:ea typeface="+mn-ea"/>
                <a:cs typeface="+mn-cs"/>
              </a:rPr>
              <a:t> is how we manage all the gifts God has given us as we endeavor to follow Him as disciples and carry out His mission of evangelization. All express actions. They are not passive concepts. They can and should affect how we live our lives. They are related terms that support and build on each other; but Discipleship is at the heart. Once one is a disciple; evangelization and stewardship follow naturally and almost automatically.</a:t>
            </a:r>
          </a:p>
          <a:p>
            <a:endParaRPr lang="en-US" i="1" dirty="0"/>
          </a:p>
        </p:txBody>
      </p:sp>
      <p:sp>
        <p:nvSpPr>
          <p:cNvPr id="4" name="Slide Number Placeholder 3"/>
          <p:cNvSpPr>
            <a:spLocks noGrp="1"/>
          </p:cNvSpPr>
          <p:nvPr>
            <p:ph type="sldNum" sz="quarter" idx="10"/>
          </p:nvPr>
        </p:nvSpPr>
        <p:spPr/>
        <p:txBody>
          <a:bodyPr/>
          <a:lstStyle/>
          <a:p>
            <a:fld id="{770AD772-603A-431F-A357-4AD61D58E257}" type="slidenum">
              <a:rPr lang="en-US" smtClean="0"/>
              <a:t>6</a:t>
            </a:fld>
            <a:endParaRPr lang="en-US"/>
          </a:p>
        </p:txBody>
      </p:sp>
    </p:spTree>
    <p:extLst>
      <p:ext uri="{BB962C8B-B14F-4D97-AF65-F5344CB8AC3E}">
        <p14:creationId xmlns:p14="http://schemas.microsoft.com/office/powerpoint/2010/main" val="104393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770AD772-603A-431F-A357-4AD61D58E257}" type="slidenum">
              <a:rPr lang="en-US" smtClean="0"/>
              <a:t>7</a:t>
            </a:fld>
            <a:endParaRPr lang="en-US"/>
          </a:p>
        </p:txBody>
      </p:sp>
    </p:spTree>
    <p:extLst>
      <p:ext uri="{BB962C8B-B14F-4D97-AF65-F5344CB8AC3E}">
        <p14:creationId xmlns:p14="http://schemas.microsoft.com/office/powerpoint/2010/main" val="35978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770AD772-603A-431F-A357-4AD61D58E257}" type="slidenum">
              <a:rPr lang="en-US" smtClean="0"/>
              <a:t>8</a:t>
            </a:fld>
            <a:endParaRPr lang="en-US"/>
          </a:p>
        </p:txBody>
      </p:sp>
    </p:spTree>
    <p:extLst>
      <p:ext uri="{BB962C8B-B14F-4D97-AF65-F5344CB8AC3E}">
        <p14:creationId xmlns:p14="http://schemas.microsoft.com/office/powerpoint/2010/main" val="117878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FATHER MIKE Video</a:t>
            </a:r>
          </a:p>
        </p:txBody>
      </p:sp>
      <p:sp>
        <p:nvSpPr>
          <p:cNvPr id="4" name="Slide Number Placeholder 3"/>
          <p:cNvSpPr>
            <a:spLocks noGrp="1"/>
          </p:cNvSpPr>
          <p:nvPr>
            <p:ph type="sldNum" sz="quarter" idx="10"/>
          </p:nvPr>
        </p:nvSpPr>
        <p:spPr/>
        <p:txBody>
          <a:bodyPr/>
          <a:lstStyle/>
          <a:p>
            <a:fld id="{770AD772-603A-431F-A357-4AD61D58E257}" type="slidenum">
              <a:rPr lang="en-US" smtClean="0"/>
              <a:t>9</a:t>
            </a:fld>
            <a:endParaRPr lang="en-US"/>
          </a:p>
        </p:txBody>
      </p:sp>
    </p:spTree>
    <p:extLst>
      <p:ext uri="{BB962C8B-B14F-4D97-AF65-F5344CB8AC3E}">
        <p14:creationId xmlns:p14="http://schemas.microsoft.com/office/powerpoint/2010/main" val="345601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CC156F-A24A-4302-8FA4-5A61484E607C}" type="datetimeFigureOut">
              <a:rPr lang="en-US" smtClean="0"/>
              <a:t>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86948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C156F-A24A-4302-8FA4-5A61484E607C}" type="datetimeFigureOut">
              <a:rPr lang="en-US" smtClean="0"/>
              <a:t>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262905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C156F-A24A-4302-8FA4-5A61484E607C}" type="datetimeFigureOut">
              <a:rPr lang="en-US" smtClean="0"/>
              <a:t>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85591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C156F-A24A-4302-8FA4-5A61484E607C}" type="datetimeFigureOut">
              <a:rPr lang="en-US" smtClean="0"/>
              <a:t>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405897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CC156F-A24A-4302-8FA4-5A61484E607C}" type="datetimeFigureOut">
              <a:rPr lang="en-US" smtClean="0"/>
              <a:t>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314741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CC156F-A24A-4302-8FA4-5A61484E607C}" type="datetimeFigureOut">
              <a:rPr lang="en-US" smtClean="0"/>
              <a:t>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18689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CC156F-A24A-4302-8FA4-5A61484E607C}" type="datetimeFigureOut">
              <a:rPr lang="en-US" smtClean="0"/>
              <a:t>2/29/20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325037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CC156F-A24A-4302-8FA4-5A61484E607C}" type="datetimeFigureOut">
              <a:rPr lang="en-US" smtClean="0"/>
              <a:t>2/29/20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386807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C156F-A24A-4302-8FA4-5A61484E607C}" type="datetimeFigureOut">
              <a:rPr lang="en-US" smtClean="0"/>
              <a:t>2/29/20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335531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C156F-A24A-4302-8FA4-5A61484E607C}" type="datetimeFigureOut">
              <a:rPr lang="en-US" smtClean="0"/>
              <a:t>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109491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C156F-A24A-4302-8FA4-5A61484E607C}" type="datetimeFigureOut">
              <a:rPr lang="en-US" smtClean="0"/>
              <a:t>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236F4-4BB0-4097-B6BA-DD4907E1E83E}" type="slidenum">
              <a:rPr lang="en-US" smtClean="0"/>
              <a:t>‹#›</a:t>
            </a:fld>
            <a:endParaRPr lang="en-US"/>
          </a:p>
        </p:txBody>
      </p:sp>
    </p:spTree>
    <p:extLst>
      <p:ext uri="{BB962C8B-B14F-4D97-AF65-F5344CB8AC3E}">
        <p14:creationId xmlns:p14="http://schemas.microsoft.com/office/powerpoint/2010/main" val="12634216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C156F-A24A-4302-8FA4-5A61484E607C}" type="datetimeFigureOut">
              <a:rPr lang="en-US" smtClean="0"/>
              <a:t>2/29/20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236F4-4BB0-4097-B6BA-DD4907E1E83E}" type="slidenum">
              <a:rPr lang="en-US" smtClean="0"/>
              <a:t>‹#›</a:t>
            </a:fld>
            <a:endParaRPr lang="en-US"/>
          </a:p>
        </p:txBody>
      </p:sp>
    </p:spTree>
    <p:extLst>
      <p:ext uri="{BB962C8B-B14F-4D97-AF65-F5344CB8AC3E}">
        <p14:creationId xmlns:p14="http://schemas.microsoft.com/office/powerpoint/2010/main" val="1076016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noAutofit/>
          </a:bodyPr>
          <a:lstStyle/>
          <a:p>
            <a:r>
              <a:rPr lang="en-US" sz="4800" b="1"/>
              <a:t>GOLF – March 2020 </a:t>
            </a:r>
            <a:br>
              <a:rPr lang="en-US" sz="4800" b="1"/>
            </a:br>
            <a:endParaRPr lang="en-US" sz="4800" b="1" i="1" dirty="0"/>
          </a:p>
        </p:txBody>
      </p:sp>
      <p:sp>
        <p:nvSpPr>
          <p:cNvPr id="3" name="Content Placeholder 2"/>
          <p:cNvSpPr>
            <a:spLocks noGrp="1"/>
          </p:cNvSpPr>
          <p:nvPr>
            <p:ph idx="1"/>
          </p:nvPr>
        </p:nvSpPr>
        <p:spPr>
          <a:xfrm>
            <a:off x="457200" y="457200"/>
            <a:ext cx="8229600" cy="6172201"/>
          </a:xfrm>
        </p:spPr>
        <p:txBody>
          <a:bodyPr>
            <a:normAutofit/>
          </a:bodyPr>
          <a:lstStyle/>
          <a:p>
            <a:pPr marL="0" indent="0" algn="ctr">
              <a:buNone/>
            </a:pPr>
            <a:r>
              <a:rPr lang="en-US" sz="4800" b="1" i="1"/>
              <a:t>Stewardship</a:t>
            </a:r>
            <a:endParaRPr lang="en-US" sz="4800"/>
          </a:p>
          <a:p>
            <a:pPr marL="0" indent="0" algn="ctr">
              <a:buNone/>
            </a:pPr>
            <a:endParaRPr lang="en-US" sz="4800" dirty="0"/>
          </a:p>
        </p:txBody>
      </p:sp>
      <p:pic>
        <p:nvPicPr>
          <p:cNvPr id="6" name="Picture 5">
            <a:extLst>
              <a:ext uri="{FF2B5EF4-FFF2-40B4-BE49-F238E27FC236}">
                <a16:creationId xmlns:a16="http://schemas.microsoft.com/office/drawing/2014/main" xmlns="" id="{76D8F691-C300-424E-BCBC-F24F9996EC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419601"/>
            <a:ext cx="2590799" cy="2438399"/>
          </a:xfrm>
          <a:prstGeom prst="rect">
            <a:avLst/>
          </a:prstGeom>
          <a:noFill/>
          <a:ln>
            <a:noFill/>
          </a:ln>
        </p:spPr>
      </p:pic>
      <p:pic>
        <p:nvPicPr>
          <p:cNvPr id="8" name="Picture 7">
            <a:extLst>
              <a:ext uri="{FF2B5EF4-FFF2-40B4-BE49-F238E27FC236}">
                <a16:creationId xmlns:a16="http://schemas.microsoft.com/office/drawing/2014/main" xmlns="" id="{4E83702A-E29C-4244-A001-AEBC2CB8CC9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19600"/>
            <a:ext cx="2438400" cy="2438400"/>
          </a:xfrm>
          <a:prstGeom prst="rect">
            <a:avLst/>
          </a:prstGeom>
          <a:noFill/>
          <a:ln>
            <a:noFill/>
          </a:ln>
          <a:effectLst/>
        </p:spPr>
      </p:pic>
      <p:pic>
        <p:nvPicPr>
          <p:cNvPr id="9" name="Picture 8">
            <a:extLst>
              <a:ext uri="{FF2B5EF4-FFF2-40B4-BE49-F238E27FC236}">
                <a16:creationId xmlns:a16="http://schemas.microsoft.com/office/drawing/2014/main" xmlns="" id="{2B439788-2A59-4433-A6B7-675489189DD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4267199" cy="5714999"/>
          </a:xfrm>
          <a:prstGeom prst="rect">
            <a:avLst/>
          </a:prstGeom>
          <a:noFill/>
          <a:ln>
            <a:noFill/>
          </a:ln>
          <a:effectLst/>
        </p:spPr>
      </p:pic>
    </p:spTree>
    <p:extLst>
      <p:ext uri="{BB962C8B-B14F-4D97-AF65-F5344CB8AC3E}">
        <p14:creationId xmlns:p14="http://schemas.microsoft.com/office/powerpoint/2010/main" val="218365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noAutofit/>
          </a:bodyPr>
          <a:lstStyle/>
          <a:p>
            <a:r>
              <a:rPr lang="en-US" sz="4800" b="1" dirty="0"/>
              <a:t/>
            </a:r>
            <a:br>
              <a:rPr lang="en-US" sz="4800" b="1" dirty="0"/>
            </a:br>
            <a:endParaRPr lang="en-US" sz="4800" b="1" i="1" dirty="0"/>
          </a:p>
        </p:txBody>
      </p:sp>
      <p:sp>
        <p:nvSpPr>
          <p:cNvPr id="3" name="Content Placeholder 2"/>
          <p:cNvSpPr>
            <a:spLocks noGrp="1"/>
          </p:cNvSpPr>
          <p:nvPr>
            <p:ph idx="1"/>
          </p:nvPr>
        </p:nvSpPr>
        <p:spPr>
          <a:xfrm>
            <a:off x="457200" y="76200"/>
            <a:ext cx="8229600" cy="6172201"/>
          </a:xfrm>
        </p:spPr>
        <p:txBody>
          <a:bodyPr>
            <a:normAutofit/>
          </a:bodyPr>
          <a:lstStyle/>
          <a:p>
            <a:pPr marL="0" indent="0" algn="ctr">
              <a:buNone/>
            </a:pPr>
            <a:r>
              <a:rPr lang="en-US" sz="4800" b="1" dirty="0"/>
              <a:t>Stewardship is not…</a:t>
            </a:r>
          </a:p>
        </p:txBody>
      </p:sp>
      <p:pic>
        <p:nvPicPr>
          <p:cNvPr id="6" name="Picture 5">
            <a:extLst>
              <a:ext uri="{FF2B5EF4-FFF2-40B4-BE49-F238E27FC236}">
                <a16:creationId xmlns:a16="http://schemas.microsoft.com/office/drawing/2014/main" xmlns="" id="{B4DC60C9-A644-4D03-8D3D-81973597A4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oundRect">
            <a:avLst>
              <a:gd name="adj" fmla="val 16667"/>
            </a:avLst>
          </a:prstGeom>
          <a:noFill/>
          <a:ln>
            <a:noFill/>
          </a:ln>
          <a:effectLst/>
        </p:spPr>
      </p:pic>
    </p:spTree>
    <p:extLst>
      <p:ext uri="{BB962C8B-B14F-4D97-AF65-F5344CB8AC3E}">
        <p14:creationId xmlns:p14="http://schemas.microsoft.com/office/powerpoint/2010/main" val="159717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ewardship%20Story%20Image">
            <a:extLst>
              <a:ext uri="{FF2B5EF4-FFF2-40B4-BE49-F238E27FC236}">
                <a16:creationId xmlns:a16="http://schemas.microsoft.com/office/drawing/2014/main" xmlns="" id="{FAB64D8D-11DD-422E-ACC6-5C40488A4522}"/>
              </a:ext>
            </a:extLst>
          </p:cNvPr>
          <p:cNvPicPr>
            <a:picLocks noGrp="1"/>
          </p:cNvPicPr>
          <p:nvPr>
            <p:ph idx="1"/>
          </p:nvPr>
        </p:nvPicPr>
        <p:blipFill>
          <a:blip r:embed="rId3">
            <a:lum contrast="-20000"/>
            <a:extLst>
              <a:ext uri="{28A0092B-C50C-407E-A947-70E740481C1C}">
                <a14:useLocalDpi xmlns:a14="http://schemas.microsoft.com/office/drawing/2010/main" val="0"/>
              </a:ext>
            </a:extLst>
          </a:blip>
          <a:srcRect b="3865"/>
          <a:stretch>
            <a:fillRect/>
          </a:stretch>
        </p:blipFill>
        <p:spPr bwMode="auto">
          <a:xfrm>
            <a:off x="0" y="67235"/>
            <a:ext cx="4190999" cy="6790765"/>
          </a:xfrm>
          <a:prstGeom prst="roundRect">
            <a:avLst>
              <a:gd name="adj" fmla="val 16667"/>
            </a:avLst>
          </a:prstGeom>
          <a:noFill/>
          <a:ln>
            <a:noFill/>
          </a:ln>
        </p:spPr>
      </p:pic>
      <p:sp>
        <p:nvSpPr>
          <p:cNvPr id="5" name="TextBox 4">
            <a:extLst>
              <a:ext uri="{FF2B5EF4-FFF2-40B4-BE49-F238E27FC236}">
                <a16:creationId xmlns:a16="http://schemas.microsoft.com/office/drawing/2014/main" xmlns="" id="{630B9C7F-0268-46F3-B8C4-664393B06168}"/>
              </a:ext>
            </a:extLst>
          </p:cNvPr>
          <p:cNvSpPr txBox="1"/>
          <p:nvPr/>
        </p:nvSpPr>
        <p:spPr>
          <a:xfrm>
            <a:off x="4190999" y="1522274"/>
            <a:ext cx="4953001" cy="5078313"/>
          </a:xfrm>
          <a:prstGeom prst="rect">
            <a:avLst/>
          </a:prstGeom>
          <a:noFill/>
        </p:spPr>
        <p:txBody>
          <a:bodyPr wrap="square" rtlCol="0">
            <a:spAutoFit/>
          </a:bodyPr>
          <a:lstStyle/>
          <a:p>
            <a:pPr marL="285750" indent="-285750">
              <a:buFont typeface="Wingdings" panose="05000000000000000000" pitchFamily="2" charset="2"/>
              <a:buChar char="ü"/>
            </a:pPr>
            <a:r>
              <a:rPr lang="en-US" dirty="0"/>
              <a:t>Acknowledge God as true owner of all we have.</a:t>
            </a:r>
          </a:p>
          <a:p>
            <a:pPr marL="285750" indent="-285750">
              <a:buFont typeface="Wingdings" panose="05000000000000000000" pitchFamily="2" charset="2"/>
              <a:buChar char="ü"/>
            </a:pPr>
            <a:r>
              <a:rPr lang="en-US" dirty="0"/>
              <a:t>Gratitude to God and others who have shared help us maintain a true sense of identity as Christ’s disciples.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Reminds us of all we do (and fail to do) with our time, talent, and money. </a:t>
            </a:r>
          </a:p>
          <a:p>
            <a:pPr marL="285750" indent="-285750">
              <a:buFont typeface="Wingdings" panose="05000000000000000000" pitchFamily="2" charset="2"/>
              <a:buChar char="ü"/>
            </a:pPr>
            <a:r>
              <a:rPr lang="en-US" dirty="0"/>
              <a:t>We are responsible to build Christ’s kingdom and will be accountable on the last day. </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Propels us outside ourselves – often in ways which contradict our own interests. </a:t>
            </a:r>
          </a:p>
          <a:p>
            <a:pPr marL="285750" indent="-285750">
              <a:buFont typeface="Wingdings" panose="05000000000000000000" pitchFamily="2" charset="2"/>
              <a:buChar char="ü"/>
            </a:pPr>
            <a:r>
              <a:rPr lang="en-US" dirty="0"/>
              <a:t>This won Saints trued freedom and joy!</a:t>
            </a:r>
          </a:p>
          <a:p>
            <a:pPr marL="285750" indent="-285750">
              <a:buFont typeface="Wingdings" panose="05000000000000000000" pitchFamily="2" charset="2"/>
              <a:buChar char="ü"/>
            </a:pPr>
            <a:r>
              <a:rPr lang="en-US" dirty="0"/>
              <a:t>Giving is good for us! It is right and just to share what we have with others. </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God wants us to take His gifts and develop them</a:t>
            </a:r>
          </a:p>
          <a:p>
            <a:pPr marL="285750" indent="-285750">
              <a:buFont typeface="Wingdings" panose="05000000000000000000" pitchFamily="2" charset="2"/>
              <a:buChar char="ü"/>
            </a:pPr>
            <a:r>
              <a:rPr lang="en-US" dirty="0"/>
              <a:t>Be productive; make a difference in the world!</a:t>
            </a:r>
          </a:p>
        </p:txBody>
      </p:sp>
    </p:spTree>
    <p:extLst>
      <p:ext uri="{BB962C8B-B14F-4D97-AF65-F5344CB8AC3E}">
        <p14:creationId xmlns:p14="http://schemas.microsoft.com/office/powerpoint/2010/main" val="280660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897F9D-E4E2-418E-98E5-9475FEE38038}"/>
              </a:ext>
            </a:extLst>
          </p:cNvPr>
          <p:cNvSpPr>
            <a:spLocks noGrp="1"/>
          </p:cNvSpPr>
          <p:nvPr>
            <p:ph type="title"/>
          </p:nvPr>
        </p:nvSpPr>
        <p:spPr/>
        <p:txBody>
          <a:bodyPr>
            <a:normAutofit fontScale="90000"/>
          </a:bodyPr>
          <a:lstStyle/>
          <a:p>
            <a:r>
              <a:rPr lang="en-US" sz="4800" b="1" dirty="0"/>
              <a:t>Group Discussion</a:t>
            </a:r>
            <a:br>
              <a:rPr lang="en-US" sz="4800" b="1" dirty="0"/>
            </a:br>
            <a:r>
              <a:rPr lang="en-US" sz="4000" b="1" dirty="0"/>
              <a:t>Stewardship Through a Scriptural Lens</a:t>
            </a:r>
          </a:p>
        </p:txBody>
      </p:sp>
      <p:pic>
        <p:nvPicPr>
          <p:cNvPr id="4" name="Content Placeholder 3">
            <a:extLst>
              <a:ext uri="{FF2B5EF4-FFF2-40B4-BE49-F238E27FC236}">
                <a16:creationId xmlns:a16="http://schemas.microsoft.com/office/drawing/2014/main" xmlns="" id="{81FEAD13-9CF7-4666-A4E8-1F967214629A}"/>
              </a:ext>
            </a:extLst>
          </p:cNvPr>
          <p:cNvPicPr>
            <a:picLocks noGrp="1"/>
          </p:cNvPicPr>
          <p:nvPr>
            <p:ph idx="1"/>
          </p:nvPr>
        </p:nvPicPr>
        <p:blipFill>
          <a:blip r:embed="rId3">
            <a:extLst>
              <a:ext uri="{28A0092B-C50C-407E-A947-70E740481C1C}">
                <a14:useLocalDpi xmlns:a14="http://schemas.microsoft.com/office/drawing/2010/main" val="0"/>
              </a:ext>
            </a:extLst>
          </a:blip>
          <a:srcRect b="21254"/>
          <a:stretch>
            <a:fillRect/>
          </a:stretch>
        </p:blipFill>
        <p:spPr bwMode="auto">
          <a:xfrm>
            <a:off x="228601" y="2286000"/>
            <a:ext cx="8686800" cy="3429000"/>
          </a:xfrm>
          <a:prstGeom prst="roundRect">
            <a:avLst>
              <a:gd name="adj" fmla="val 16667"/>
            </a:avLst>
          </a:prstGeom>
          <a:noFill/>
          <a:ln>
            <a:noFill/>
          </a:ln>
          <a:effectLst/>
        </p:spPr>
      </p:pic>
    </p:spTree>
    <p:extLst>
      <p:ext uri="{BB962C8B-B14F-4D97-AF65-F5344CB8AC3E}">
        <p14:creationId xmlns:p14="http://schemas.microsoft.com/office/powerpoint/2010/main" val="76442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529EC8-1655-485B-961B-F84FBCEF3360}"/>
              </a:ext>
            </a:extLst>
          </p:cNvPr>
          <p:cNvSpPr>
            <a:spLocks noGrp="1"/>
          </p:cNvSpPr>
          <p:nvPr>
            <p:ph type="title"/>
          </p:nvPr>
        </p:nvSpPr>
        <p:spPr/>
        <p:txBody>
          <a:bodyPr>
            <a:normAutofit fontScale="90000"/>
          </a:bodyPr>
          <a:lstStyle/>
          <a:p>
            <a:r>
              <a:rPr lang="en-US" dirty="0"/>
              <a:t/>
            </a:r>
            <a:br>
              <a:rPr lang="en-US" dirty="0"/>
            </a:br>
            <a:endParaRPr lang="en-US" dirty="0"/>
          </a:p>
        </p:txBody>
      </p:sp>
      <p:pic>
        <p:nvPicPr>
          <p:cNvPr id="9" name="Content Placeholder 8">
            <a:extLst>
              <a:ext uri="{FF2B5EF4-FFF2-40B4-BE49-F238E27FC236}">
                <a16:creationId xmlns:a16="http://schemas.microsoft.com/office/drawing/2014/main" xmlns="" id="{BA389631-AF99-44A0-B797-E664C592D5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76200"/>
            <a:ext cx="8534400" cy="6507162"/>
          </a:xfrm>
        </p:spPr>
      </p:pic>
    </p:spTree>
    <p:extLst>
      <p:ext uri="{BB962C8B-B14F-4D97-AF65-F5344CB8AC3E}">
        <p14:creationId xmlns:p14="http://schemas.microsoft.com/office/powerpoint/2010/main" val="103782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Summary &amp; Reflection</a:t>
            </a:r>
          </a:p>
        </p:txBody>
      </p:sp>
      <p:sp>
        <p:nvSpPr>
          <p:cNvPr id="3" name="Content Placeholder 2"/>
          <p:cNvSpPr>
            <a:spLocks noGrp="1"/>
          </p:cNvSpPr>
          <p:nvPr>
            <p:ph idx="1"/>
          </p:nvPr>
        </p:nvSpPr>
        <p:spPr/>
        <p:txBody>
          <a:bodyPr>
            <a:normAutofit/>
          </a:bodyPr>
          <a:lstStyle/>
          <a:p>
            <a:r>
              <a:rPr lang="en-US" dirty="0"/>
              <a:t>What did you learn today that you want to remember?</a:t>
            </a:r>
          </a:p>
          <a:p>
            <a:r>
              <a:rPr lang="en-US" dirty="0"/>
              <a:t>What gift </a:t>
            </a:r>
            <a:r>
              <a:rPr lang="en-US"/>
              <a:t>or gifts that </a:t>
            </a:r>
            <a:r>
              <a:rPr lang="en-US" dirty="0"/>
              <a:t>you have been given might you be willing to share with others?</a:t>
            </a:r>
          </a:p>
          <a:p>
            <a:r>
              <a:rPr lang="en-US" dirty="0"/>
              <a:t>What is something Jesus might want you to share to serve others? </a:t>
            </a:r>
          </a:p>
          <a:p>
            <a:r>
              <a:rPr lang="en-US" dirty="0"/>
              <a:t>What might you consider to assist in building Christ’s Church? </a:t>
            </a:r>
          </a:p>
          <a:p>
            <a:endParaRPr lang="en-US" dirty="0"/>
          </a:p>
        </p:txBody>
      </p:sp>
    </p:spTree>
    <p:extLst>
      <p:ext uri="{BB962C8B-B14F-4D97-AF65-F5344CB8AC3E}">
        <p14:creationId xmlns:p14="http://schemas.microsoft.com/office/powerpoint/2010/main" val="353265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D65E0-7929-42D6-B443-598DB9BDCDA2}"/>
              </a:ext>
            </a:extLst>
          </p:cNvPr>
          <p:cNvSpPr>
            <a:spLocks noGrp="1"/>
          </p:cNvSpPr>
          <p:nvPr>
            <p:ph type="title"/>
          </p:nvPr>
        </p:nvSpPr>
        <p:spPr/>
        <p:txBody>
          <a:bodyPr/>
          <a:lstStyle/>
          <a:p>
            <a:endParaRPr lang="en-US" dirty="0"/>
          </a:p>
        </p:txBody>
      </p:sp>
      <p:sp>
        <p:nvSpPr>
          <p:cNvPr id="4" name="AutoShape 2" descr="Image result for the risen christ in heaven">
            <a:extLst>
              <a:ext uri="{FF2B5EF4-FFF2-40B4-BE49-F238E27FC236}">
                <a16:creationId xmlns:a16="http://schemas.microsoft.com/office/drawing/2014/main" xmlns="" id="{64E77DDE-5CBD-42C4-8DC8-8A2B1A07D145}"/>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the risen christ in heaven">
            <a:extLst>
              <a:ext uri="{FF2B5EF4-FFF2-40B4-BE49-F238E27FC236}">
                <a16:creationId xmlns:a16="http://schemas.microsoft.com/office/drawing/2014/main" xmlns="" id="{2185AEE5-AE7D-44EF-BE90-79122A687EFE}"/>
              </a:ext>
            </a:extLst>
          </p:cNvPr>
          <p:cNvSpPr>
            <a:spLocks noChangeAspect="1" noChangeArrowheads="1"/>
          </p:cNvSpPr>
          <p:nvPr/>
        </p:nvSpPr>
        <p:spPr bwMode="auto">
          <a:xfrm>
            <a:off x="4334933" y="3227921"/>
            <a:ext cx="474134" cy="444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Jesus Welcoming to Heaven | Welcome My Child&quot; by Danny Hahlbohm">
            <a:extLst>
              <a:ext uri="{FF2B5EF4-FFF2-40B4-BE49-F238E27FC236}">
                <a16:creationId xmlns:a16="http://schemas.microsoft.com/office/drawing/2014/main" xmlns="" id="{74E862F4-9ED1-442F-A5D5-4B60DD27B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619"/>
            <a:ext cx="8534400" cy="635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6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07DD3-24D3-4B6B-A40B-FEA40922F23C}"/>
              </a:ext>
            </a:extLst>
          </p:cNvPr>
          <p:cNvSpPr>
            <a:spLocks noGrp="1"/>
          </p:cNvSpPr>
          <p:nvPr>
            <p:ph type="title"/>
          </p:nvPr>
        </p:nvSpPr>
        <p:spPr/>
        <p:txBody>
          <a:bodyPr/>
          <a:lstStyle/>
          <a:p>
            <a:r>
              <a:rPr lang="en-US" b="1" dirty="0"/>
              <a:t>AGENDA </a:t>
            </a:r>
          </a:p>
        </p:txBody>
      </p:sp>
      <p:sp>
        <p:nvSpPr>
          <p:cNvPr id="3" name="Content Placeholder 2">
            <a:extLst>
              <a:ext uri="{FF2B5EF4-FFF2-40B4-BE49-F238E27FC236}">
                <a16:creationId xmlns:a16="http://schemas.microsoft.com/office/drawing/2014/main" xmlns="" id="{A91B9C9B-9F0A-4B6F-B96D-A305BE6FEDFC}"/>
              </a:ext>
            </a:extLst>
          </p:cNvPr>
          <p:cNvSpPr>
            <a:spLocks noGrp="1"/>
          </p:cNvSpPr>
          <p:nvPr>
            <p:ph sz="half" idx="1"/>
          </p:nvPr>
        </p:nvSpPr>
        <p:spPr>
          <a:xfrm>
            <a:off x="457200" y="1417638"/>
            <a:ext cx="4038600" cy="5165724"/>
          </a:xfrm>
        </p:spPr>
        <p:txBody>
          <a:bodyPr>
            <a:normAutofit/>
          </a:bodyPr>
          <a:lstStyle/>
          <a:p>
            <a:r>
              <a:rPr lang="en-US" dirty="0"/>
              <a:t>Introduction</a:t>
            </a:r>
          </a:p>
          <a:p>
            <a:r>
              <a:rPr lang="en-US" dirty="0"/>
              <a:t>Refresher</a:t>
            </a:r>
          </a:p>
          <a:p>
            <a:r>
              <a:rPr lang="en-US" dirty="0"/>
              <a:t>What is it?</a:t>
            </a:r>
          </a:p>
          <a:p>
            <a:r>
              <a:rPr lang="en-US" dirty="0"/>
              <a:t>What it is not?</a:t>
            </a:r>
          </a:p>
          <a:p>
            <a:r>
              <a:rPr lang="en-US" dirty="0"/>
              <a:t>Group Exercise</a:t>
            </a:r>
          </a:p>
          <a:p>
            <a:r>
              <a:rPr lang="en-US" dirty="0"/>
              <a:t>Summary &amp; Reflection</a:t>
            </a:r>
          </a:p>
          <a:p>
            <a:r>
              <a:rPr lang="en-US" dirty="0"/>
              <a:t>Go Forth</a:t>
            </a:r>
          </a:p>
          <a:p>
            <a:endParaRPr lang="en-US" dirty="0"/>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xmlns="" id="{824FEE7A-B141-4273-A57B-470AB732B8B0}"/>
              </a:ext>
            </a:extLst>
          </p:cNvPr>
          <p:cNvSpPr>
            <a:spLocks noGrp="1"/>
          </p:cNvSpPr>
          <p:nvPr>
            <p:ph sz="half" idx="2"/>
          </p:nvPr>
        </p:nvSpPr>
        <p:spPr/>
        <p:txBody>
          <a:bodyPr/>
          <a:lstStyle/>
          <a:p>
            <a:endParaRPr lang="en-US" dirty="0"/>
          </a:p>
        </p:txBody>
      </p:sp>
      <p:grpSp>
        <p:nvGrpSpPr>
          <p:cNvPr id="8" name="Group 7">
            <a:extLst>
              <a:ext uri="{FF2B5EF4-FFF2-40B4-BE49-F238E27FC236}">
                <a16:creationId xmlns:a16="http://schemas.microsoft.com/office/drawing/2014/main" xmlns="" id="{20C0A761-486A-4C05-B8E2-C389D769582D}"/>
              </a:ext>
            </a:extLst>
          </p:cNvPr>
          <p:cNvGrpSpPr/>
          <p:nvPr/>
        </p:nvGrpSpPr>
        <p:grpSpPr>
          <a:xfrm>
            <a:off x="4190999" y="1417638"/>
            <a:ext cx="4915319" cy="5029200"/>
            <a:chOff x="192562" y="-1003716"/>
            <a:chExt cx="2618841" cy="2004365"/>
          </a:xfrm>
        </p:grpSpPr>
        <p:pic>
          <p:nvPicPr>
            <p:cNvPr id="9" name="Picture 8">
              <a:extLst>
                <a:ext uri="{FF2B5EF4-FFF2-40B4-BE49-F238E27FC236}">
                  <a16:creationId xmlns:a16="http://schemas.microsoft.com/office/drawing/2014/main" xmlns="" id="{CC795396-035E-456A-B55A-F2EAE7D1DB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62" y="-1003716"/>
              <a:ext cx="2618841" cy="2004365"/>
            </a:xfrm>
            <a:prstGeom prst="rect">
              <a:avLst/>
            </a:prstGeom>
            <a:solidFill>
              <a:schemeClr val="accent2">
                <a:lumMod val="75000"/>
              </a:schemeClr>
            </a:solidFill>
            <a:ln>
              <a:noFill/>
            </a:ln>
            <a:effectLst/>
          </p:spPr>
        </p:pic>
        <p:sp>
          <p:nvSpPr>
            <p:cNvPr id="10" name="Text Box 15">
              <a:extLst>
                <a:ext uri="{FF2B5EF4-FFF2-40B4-BE49-F238E27FC236}">
                  <a16:creationId xmlns:a16="http://schemas.microsoft.com/office/drawing/2014/main" xmlns="" id="{4F856A08-DB36-47DB-B31B-8E6914ACECE8}"/>
                </a:ext>
              </a:extLst>
            </p:cNvPr>
            <p:cNvSpPr txBox="1">
              <a:spLocks noChangeArrowheads="1"/>
            </p:cNvSpPr>
            <p:nvPr/>
          </p:nvSpPr>
          <p:spPr bwMode="auto">
            <a:xfrm>
              <a:off x="1084461" y="-281642"/>
              <a:ext cx="821689" cy="565452"/>
            </a:xfrm>
            <a:prstGeom prst="rect">
              <a:avLst/>
            </a:prstGeom>
            <a:solidFill>
              <a:srgbClr val="FBFFF9"/>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400" kern="1400" dirty="0">
                  <a:solidFill>
                    <a:srgbClr val="000000"/>
                  </a:solidFill>
                  <a:effectLst/>
                  <a:latin typeface="Times New Roman" panose="02020603050405020304" pitchFamily="18" charset="0"/>
                  <a:ea typeface="Times New Roman" panose="02020603050405020304" pitchFamily="18" charset="0"/>
                </a:rPr>
                <a:t> St. Pius X </a:t>
              </a:r>
            </a:p>
            <a:p>
              <a:pPr marL="0" marR="0" algn="ctr">
                <a:spcBef>
                  <a:spcPts val="0"/>
                </a:spcBef>
                <a:spcAft>
                  <a:spcPts val="0"/>
                </a:spcAft>
              </a:pPr>
              <a:r>
                <a:rPr lang="en-US" sz="2400" kern="1400" dirty="0">
                  <a:solidFill>
                    <a:srgbClr val="000000"/>
                  </a:solidFill>
                  <a:effectLst/>
                  <a:latin typeface="Times New Roman" panose="02020603050405020304" pitchFamily="18" charset="0"/>
                  <a:ea typeface="Times New Roman" panose="02020603050405020304" pitchFamily="18" charset="0"/>
                </a:rPr>
                <a:t>Catholic Community</a:t>
              </a:r>
            </a:p>
          </p:txBody>
        </p:sp>
      </p:grpSp>
    </p:spTree>
    <p:extLst>
      <p:ext uri="{BB962C8B-B14F-4D97-AF65-F5344CB8AC3E}">
        <p14:creationId xmlns:p14="http://schemas.microsoft.com/office/powerpoint/2010/main" val="206873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INTRODUCTION</a:t>
            </a:r>
          </a:p>
        </p:txBody>
      </p:sp>
      <p:sp>
        <p:nvSpPr>
          <p:cNvPr id="3" name="Content Placeholder 2"/>
          <p:cNvSpPr>
            <a:spLocks noGrp="1"/>
          </p:cNvSpPr>
          <p:nvPr>
            <p:ph idx="1"/>
          </p:nvPr>
        </p:nvSpPr>
        <p:spPr>
          <a:xfrm>
            <a:off x="457200" y="1600200"/>
            <a:ext cx="8229600" cy="1143001"/>
          </a:xfrm>
        </p:spPr>
        <p:txBody>
          <a:bodyPr>
            <a:normAutofit/>
          </a:bodyPr>
          <a:lstStyle/>
          <a:p>
            <a:pPr marL="0" indent="0">
              <a:buNone/>
            </a:pPr>
            <a:r>
              <a:rPr lang="en-US" dirty="0"/>
              <a:t>Which of the following would you </a:t>
            </a:r>
            <a:r>
              <a:rPr lang="en-US" i="1" u="sng" dirty="0"/>
              <a:t>normally </a:t>
            </a:r>
            <a:r>
              <a:rPr lang="en-US" dirty="0"/>
              <a:t>associate with being part of stewardship?</a:t>
            </a:r>
          </a:p>
        </p:txBody>
      </p:sp>
      <p:graphicFrame>
        <p:nvGraphicFramePr>
          <p:cNvPr id="4" name="Table 4">
            <a:extLst>
              <a:ext uri="{FF2B5EF4-FFF2-40B4-BE49-F238E27FC236}">
                <a16:creationId xmlns:a16="http://schemas.microsoft.com/office/drawing/2014/main" xmlns="" id="{2DB73C46-D6CE-47D6-B7E0-3E269B316C80}"/>
              </a:ext>
            </a:extLst>
          </p:cNvPr>
          <p:cNvGraphicFramePr>
            <a:graphicFrameLocks noGrp="1"/>
          </p:cNvGraphicFramePr>
          <p:nvPr>
            <p:extLst>
              <p:ext uri="{D42A27DB-BD31-4B8C-83A1-F6EECF244321}">
                <p14:modId xmlns:p14="http://schemas.microsoft.com/office/powerpoint/2010/main" val="1424725198"/>
              </p:ext>
            </p:extLst>
          </p:nvPr>
        </p:nvGraphicFramePr>
        <p:xfrm>
          <a:off x="609600" y="2925762"/>
          <a:ext cx="7696200" cy="3322638"/>
        </p:xfrm>
        <a:graphic>
          <a:graphicData uri="http://schemas.openxmlformats.org/drawingml/2006/table">
            <a:tbl>
              <a:tblPr firstRow="1" bandRow="1">
                <a:tableStyleId>{5C22544A-7EE6-4342-B048-85BDC9FD1C3A}</a:tableStyleId>
              </a:tblPr>
              <a:tblGrid>
                <a:gridCol w="1924050">
                  <a:extLst>
                    <a:ext uri="{9D8B030D-6E8A-4147-A177-3AD203B41FA5}">
                      <a16:colId xmlns:a16="http://schemas.microsoft.com/office/drawing/2014/main" xmlns="" val="2072467263"/>
                    </a:ext>
                  </a:extLst>
                </a:gridCol>
                <a:gridCol w="1924050">
                  <a:extLst>
                    <a:ext uri="{9D8B030D-6E8A-4147-A177-3AD203B41FA5}">
                      <a16:colId xmlns:a16="http://schemas.microsoft.com/office/drawing/2014/main" xmlns="" val="3327951623"/>
                    </a:ext>
                  </a:extLst>
                </a:gridCol>
                <a:gridCol w="1924050">
                  <a:extLst>
                    <a:ext uri="{9D8B030D-6E8A-4147-A177-3AD203B41FA5}">
                      <a16:colId xmlns:a16="http://schemas.microsoft.com/office/drawing/2014/main" xmlns="" val="558104830"/>
                    </a:ext>
                  </a:extLst>
                </a:gridCol>
                <a:gridCol w="1924050">
                  <a:extLst>
                    <a:ext uri="{9D8B030D-6E8A-4147-A177-3AD203B41FA5}">
                      <a16:colId xmlns:a16="http://schemas.microsoft.com/office/drawing/2014/main" xmlns="" val="814300304"/>
                    </a:ext>
                  </a:extLst>
                </a:gridCol>
              </a:tblGrid>
              <a:tr h="1107546">
                <a:tc>
                  <a:txBody>
                    <a:bodyPr/>
                    <a:lstStyle/>
                    <a:p>
                      <a:pPr algn="ctr"/>
                      <a:endParaRPr lang="en-US" sz="2400" b="1" dirty="0">
                        <a:solidFill>
                          <a:schemeClr val="tx1"/>
                        </a:solidFill>
                      </a:endParaRPr>
                    </a:p>
                    <a:p>
                      <a:pPr algn="ctr"/>
                      <a:r>
                        <a:rPr lang="en-US" sz="2400" b="1" dirty="0">
                          <a:solidFill>
                            <a:schemeClr val="tx1"/>
                          </a:solidFill>
                        </a:rPr>
                        <a:t>Soul</a:t>
                      </a:r>
                    </a:p>
                  </a:txBody>
                  <a:tcPr>
                    <a:gradFill>
                      <a:gsLst>
                        <a:gs pos="0">
                          <a:srgbClr val="FFE166"/>
                        </a:gs>
                        <a:gs pos="50000">
                          <a:srgbClr val="FFCC00"/>
                        </a:gs>
                        <a:gs pos="100000">
                          <a:srgbClr val="FFE166"/>
                        </a:gs>
                      </a:gsLst>
                      <a:lin ang="5400000" scaled="1"/>
                    </a:gradFill>
                  </a:tcPr>
                </a:tc>
                <a:tc>
                  <a:txBody>
                    <a:bodyPr/>
                    <a:lstStyle/>
                    <a:p>
                      <a:pPr algn="ctr"/>
                      <a:endParaRPr lang="en-US" sz="2400" b="1" dirty="0">
                        <a:solidFill>
                          <a:schemeClr val="tx1"/>
                        </a:solidFill>
                      </a:endParaRPr>
                    </a:p>
                    <a:p>
                      <a:pPr algn="ctr"/>
                      <a:r>
                        <a:rPr lang="en-US" sz="2400" b="1" dirty="0">
                          <a:solidFill>
                            <a:schemeClr val="tx1"/>
                          </a:solidFill>
                        </a:rPr>
                        <a:t>History</a:t>
                      </a:r>
                    </a:p>
                  </a:txBody>
                  <a:tcPr>
                    <a:gradFill>
                      <a:gsLst>
                        <a:gs pos="0">
                          <a:srgbClr val="FFE166"/>
                        </a:gs>
                        <a:gs pos="50000">
                          <a:srgbClr val="FFCC00"/>
                        </a:gs>
                        <a:gs pos="100000">
                          <a:srgbClr val="FFE166"/>
                        </a:gs>
                      </a:gsLst>
                      <a:lin ang="5400000" scaled="1"/>
                    </a:gradFill>
                  </a:tcPr>
                </a:tc>
                <a:tc>
                  <a:txBody>
                    <a:bodyPr/>
                    <a:lstStyle/>
                    <a:p>
                      <a:pPr algn="ctr"/>
                      <a:endParaRPr lang="en-US" sz="2400" b="1" dirty="0">
                        <a:solidFill>
                          <a:schemeClr val="tx1"/>
                        </a:solidFill>
                      </a:endParaRPr>
                    </a:p>
                    <a:p>
                      <a:pPr algn="ctr"/>
                      <a:r>
                        <a:rPr lang="en-US" sz="2400" b="1" dirty="0">
                          <a:solidFill>
                            <a:schemeClr val="tx1"/>
                          </a:solidFill>
                        </a:rPr>
                        <a:t>Emotions</a:t>
                      </a:r>
                    </a:p>
                  </a:txBody>
                  <a:tcPr>
                    <a:gradFill>
                      <a:gsLst>
                        <a:gs pos="0">
                          <a:srgbClr val="FFE166"/>
                        </a:gs>
                        <a:gs pos="50000">
                          <a:srgbClr val="FFCC00"/>
                        </a:gs>
                        <a:gs pos="100000">
                          <a:srgbClr val="FFE166"/>
                        </a:gs>
                      </a:gsLst>
                      <a:lin ang="5400000" scaled="1"/>
                    </a:gradFill>
                  </a:tcPr>
                </a:tc>
                <a:tc>
                  <a:txBody>
                    <a:bodyPr/>
                    <a:lstStyle/>
                    <a:p>
                      <a:pPr algn="ctr"/>
                      <a:endParaRPr lang="en-US" sz="2400" b="1" dirty="0">
                        <a:solidFill>
                          <a:schemeClr val="tx1"/>
                        </a:solidFill>
                      </a:endParaRPr>
                    </a:p>
                    <a:p>
                      <a:pPr algn="ctr"/>
                      <a:r>
                        <a:rPr lang="en-US" sz="2400" b="1" dirty="0">
                          <a:solidFill>
                            <a:schemeClr val="tx1"/>
                          </a:solidFill>
                        </a:rPr>
                        <a:t>Money</a:t>
                      </a:r>
                    </a:p>
                  </a:txBody>
                  <a:tcPr>
                    <a:gradFill>
                      <a:gsLst>
                        <a:gs pos="0">
                          <a:srgbClr val="FFE166"/>
                        </a:gs>
                        <a:gs pos="50000">
                          <a:srgbClr val="FFCC00"/>
                        </a:gs>
                        <a:gs pos="100000">
                          <a:srgbClr val="FFE166"/>
                        </a:gs>
                      </a:gsLst>
                      <a:lin ang="5400000" scaled="1"/>
                    </a:gradFill>
                  </a:tcPr>
                </a:tc>
                <a:extLst>
                  <a:ext uri="{0D108BD9-81ED-4DB2-BD59-A6C34878D82A}">
                    <a16:rowId xmlns:a16="http://schemas.microsoft.com/office/drawing/2014/main" xmlns="" val="998008787"/>
                  </a:ext>
                </a:extLst>
              </a:tr>
              <a:tr h="1107546">
                <a:tc>
                  <a:txBody>
                    <a:bodyPr/>
                    <a:lstStyle/>
                    <a:p>
                      <a:pPr algn="ctr"/>
                      <a:endParaRPr lang="en-US" sz="2400" b="1" dirty="0"/>
                    </a:p>
                    <a:p>
                      <a:pPr algn="ctr"/>
                      <a:r>
                        <a:rPr lang="en-US" sz="2400" b="1" dirty="0"/>
                        <a:t>Arts</a:t>
                      </a:r>
                    </a:p>
                  </a:txBody>
                  <a:tcPr>
                    <a:gradFill>
                      <a:gsLst>
                        <a:gs pos="0">
                          <a:srgbClr val="FFE166"/>
                        </a:gs>
                        <a:gs pos="50000">
                          <a:srgbClr val="FFCC00"/>
                        </a:gs>
                        <a:gs pos="100000">
                          <a:srgbClr val="FFE166"/>
                        </a:gs>
                      </a:gsLst>
                      <a:lin ang="5400000" scaled="1"/>
                    </a:gradFill>
                  </a:tcPr>
                </a:tc>
                <a:tc>
                  <a:txBody>
                    <a:bodyPr/>
                    <a:lstStyle/>
                    <a:p>
                      <a:pPr algn="ctr"/>
                      <a:endParaRPr lang="en-US" sz="2400" b="1" dirty="0">
                        <a:solidFill>
                          <a:schemeClr val="tx1"/>
                        </a:solidFill>
                      </a:endParaRPr>
                    </a:p>
                    <a:p>
                      <a:pPr algn="ctr"/>
                      <a:r>
                        <a:rPr lang="en-US" sz="2400" b="1" dirty="0">
                          <a:solidFill>
                            <a:schemeClr val="tx1"/>
                          </a:solidFill>
                        </a:rPr>
                        <a:t>Technology</a:t>
                      </a:r>
                    </a:p>
                  </a:txBody>
                  <a:tcPr>
                    <a:gradFill>
                      <a:gsLst>
                        <a:gs pos="0">
                          <a:srgbClr val="FFE166"/>
                        </a:gs>
                        <a:gs pos="50000">
                          <a:srgbClr val="FFCC00"/>
                        </a:gs>
                        <a:gs pos="100000">
                          <a:srgbClr val="FFE166"/>
                        </a:gs>
                      </a:gsLst>
                      <a:lin ang="5400000" scaled="1"/>
                    </a:gradFill>
                  </a:tcPr>
                </a:tc>
                <a:tc>
                  <a:txBody>
                    <a:bodyPr/>
                    <a:lstStyle/>
                    <a:p>
                      <a:pPr algn="ctr"/>
                      <a:endParaRPr lang="en-US" sz="2400" b="1" dirty="0">
                        <a:solidFill>
                          <a:schemeClr val="tx1"/>
                        </a:solidFill>
                      </a:endParaRPr>
                    </a:p>
                    <a:p>
                      <a:pPr algn="ctr"/>
                      <a:r>
                        <a:rPr lang="en-US" sz="2400" b="1" dirty="0">
                          <a:solidFill>
                            <a:schemeClr val="tx1"/>
                          </a:solidFill>
                        </a:rPr>
                        <a:t>Planet</a:t>
                      </a:r>
                    </a:p>
                  </a:txBody>
                  <a:tcPr>
                    <a:gradFill>
                      <a:gsLst>
                        <a:gs pos="0">
                          <a:srgbClr val="FFE166"/>
                        </a:gs>
                        <a:gs pos="50000">
                          <a:srgbClr val="FFCC00"/>
                        </a:gs>
                        <a:gs pos="100000">
                          <a:srgbClr val="FFE166"/>
                        </a:gs>
                      </a:gsLst>
                      <a:lin ang="5400000" scaled="1"/>
                    </a:gradFill>
                  </a:tcPr>
                </a:tc>
                <a:tc>
                  <a:txBody>
                    <a:bodyPr/>
                    <a:lstStyle/>
                    <a:p>
                      <a:pPr algn="ctr"/>
                      <a:endParaRPr lang="en-US" sz="2400" b="1" dirty="0">
                        <a:solidFill>
                          <a:schemeClr val="tx1"/>
                        </a:solidFill>
                      </a:endParaRPr>
                    </a:p>
                    <a:p>
                      <a:pPr algn="ctr"/>
                      <a:r>
                        <a:rPr lang="en-US" sz="2400" b="1" dirty="0">
                          <a:solidFill>
                            <a:schemeClr val="tx1"/>
                          </a:solidFill>
                        </a:rPr>
                        <a:t>Relationships</a:t>
                      </a:r>
                    </a:p>
                  </a:txBody>
                  <a:tcPr>
                    <a:gradFill>
                      <a:gsLst>
                        <a:gs pos="0">
                          <a:srgbClr val="FFE166"/>
                        </a:gs>
                        <a:gs pos="50000">
                          <a:srgbClr val="FFCC00"/>
                        </a:gs>
                        <a:gs pos="100000">
                          <a:srgbClr val="FFE166"/>
                        </a:gs>
                      </a:gsLst>
                      <a:lin ang="5400000" scaled="1"/>
                    </a:gradFill>
                  </a:tcPr>
                </a:tc>
                <a:extLst>
                  <a:ext uri="{0D108BD9-81ED-4DB2-BD59-A6C34878D82A}">
                    <a16:rowId xmlns:a16="http://schemas.microsoft.com/office/drawing/2014/main" xmlns="" val="3700263916"/>
                  </a:ext>
                </a:extLst>
              </a:tr>
              <a:tr h="1107546">
                <a:tc>
                  <a:txBody>
                    <a:bodyPr/>
                    <a:lstStyle/>
                    <a:p>
                      <a:pPr algn="ctr"/>
                      <a:endParaRPr lang="en-US" sz="2400" b="1" dirty="0"/>
                    </a:p>
                    <a:p>
                      <a:pPr algn="ctr"/>
                      <a:r>
                        <a:rPr lang="en-US" sz="2400" b="1" dirty="0"/>
                        <a:t>Mind</a:t>
                      </a:r>
                    </a:p>
                  </a:txBody>
                  <a:tcPr>
                    <a:gradFill>
                      <a:gsLst>
                        <a:gs pos="0">
                          <a:srgbClr val="FFE166"/>
                        </a:gs>
                        <a:gs pos="50000">
                          <a:srgbClr val="FFCC00"/>
                        </a:gs>
                        <a:gs pos="100000">
                          <a:srgbClr val="FFE166"/>
                        </a:gs>
                      </a:gsLst>
                      <a:lin ang="5400000" scaled="1"/>
                    </a:gradFill>
                  </a:tcPr>
                </a:tc>
                <a:tc>
                  <a:txBody>
                    <a:bodyPr/>
                    <a:lstStyle/>
                    <a:p>
                      <a:pPr algn="ctr"/>
                      <a:endParaRPr lang="en-US" sz="2400" b="1" dirty="0">
                        <a:solidFill>
                          <a:schemeClr val="tx1"/>
                        </a:solidFill>
                      </a:endParaRPr>
                    </a:p>
                    <a:p>
                      <a:pPr algn="ctr"/>
                      <a:r>
                        <a:rPr lang="en-US" sz="2400" b="1" dirty="0">
                          <a:solidFill>
                            <a:schemeClr val="tx1"/>
                          </a:solidFill>
                        </a:rPr>
                        <a:t>Politics</a:t>
                      </a:r>
                    </a:p>
                  </a:txBody>
                  <a:tcPr>
                    <a:gradFill>
                      <a:gsLst>
                        <a:gs pos="0">
                          <a:srgbClr val="FFE166"/>
                        </a:gs>
                        <a:gs pos="50000">
                          <a:srgbClr val="FFCC00"/>
                        </a:gs>
                        <a:gs pos="100000">
                          <a:srgbClr val="FFE166"/>
                        </a:gs>
                      </a:gsLst>
                      <a:lin ang="5400000" scaled="1"/>
                    </a:gradFill>
                  </a:tcPr>
                </a:tc>
                <a:tc>
                  <a:txBody>
                    <a:bodyPr/>
                    <a:lstStyle/>
                    <a:p>
                      <a:pPr algn="ctr"/>
                      <a:endParaRPr lang="en-US" sz="2400" b="1" dirty="0">
                        <a:solidFill>
                          <a:schemeClr val="tx1"/>
                        </a:solidFill>
                      </a:endParaRPr>
                    </a:p>
                    <a:p>
                      <a:pPr algn="ctr"/>
                      <a:r>
                        <a:rPr lang="en-US" sz="2400" b="1" dirty="0">
                          <a:solidFill>
                            <a:schemeClr val="tx1"/>
                          </a:solidFill>
                        </a:rPr>
                        <a:t>Decisions</a:t>
                      </a:r>
                    </a:p>
                  </a:txBody>
                  <a:tcPr>
                    <a:gradFill>
                      <a:gsLst>
                        <a:gs pos="0">
                          <a:srgbClr val="FFE166"/>
                        </a:gs>
                        <a:gs pos="50000">
                          <a:srgbClr val="FFCC00"/>
                        </a:gs>
                        <a:gs pos="100000">
                          <a:srgbClr val="FFE166"/>
                        </a:gs>
                      </a:gsLst>
                      <a:lin ang="5400000" scaled="1"/>
                    </a:gradFill>
                  </a:tcPr>
                </a:tc>
                <a:tc>
                  <a:txBody>
                    <a:bodyPr/>
                    <a:lstStyle/>
                    <a:p>
                      <a:pPr algn="ctr"/>
                      <a:endParaRPr lang="en-US" sz="2400" b="1" dirty="0">
                        <a:solidFill>
                          <a:schemeClr val="tx1"/>
                        </a:solidFill>
                      </a:endParaRPr>
                    </a:p>
                    <a:p>
                      <a:pPr algn="ctr"/>
                      <a:r>
                        <a:rPr lang="en-US" sz="2400" b="1" dirty="0">
                          <a:solidFill>
                            <a:schemeClr val="tx1"/>
                          </a:solidFill>
                        </a:rPr>
                        <a:t>Body</a:t>
                      </a:r>
                    </a:p>
                  </a:txBody>
                  <a:tcPr>
                    <a:gradFill>
                      <a:gsLst>
                        <a:gs pos="0">
                          <a:srgbClr val="FFE166"/>
                        </a:gs>
                        <a:gs pos="50000">
                          <a:srgbClr val="FFCC00"/>
                        </a:gs>
                        <a:gs pos="100000">
                          <a:srgbClr val="FFE166"/>
                        </a:gs>
                      </a:gsLst>
                      <a:lin ang="5400000" scaled="1"/>
                    </a:gradFill>
                  </a:tcPr>
                </a:tc>
                <a:extLst>
                  <a:ext uri="{0D108BD9-81ED-4DB2-BD59-A6C34878D82A}">
                    <a16:rowId xmlns:a16="http://schemas.microsoft.com/office/drawing/2014/main" xmlns="" val="1852177846"/>
                  </a:ext>
                </a:extLst>
              </a:tr>
            </a:tbl>
          </a:graphicData>
        </a:graphic>
      </p:graphicFrame>
    </p:spTree>
    <p:extLst>
      <p:ext uri="{BB962C8B-B14F-4D97-AF65-F5344CB8AC3E}">
        <p14:creationId xmlns:p14="http://schemas.microsoft.com/office/powerpoint/2010/main" val="268225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B6893-2A7A-43FC-8246-19317F7E60BA}"/>
              </a:ext>
            </a:extLst>
          </p:cNvPr>
          <p:cNvSpPr>
            <a:spLocks noGrp="1"/>
          </p:cNvSpPr>
          <p:nvPr>
            <p:ph type="title"/>
          </p:nvPr>
        </p:nvSpPr>
        <p:spPr>
          <a:xfrm>
            <a:off x="457200" y="274638"/>
            <a:ext cx="8229600" cy="1173162"/>
          </a:xfrm>
        </p:spPr>
        <p:txBody>
          <a:bodyPr>
            <a:normAutofit/>
          </a:bodyPr>
          <a:lstStyle/>
          <a:p>
            <a:r>
              <a:rPr lang="en-US" b="1" dirty="0"/>
              <a:t>INTRODUCTION</a:t>
            </a:r>
            <a:endParaRPr lang="en-US" dirty="0"/>
          </a:p>
        </p:txBody>
      </p:sp>
      <p:pic>
        <p:nvPicPr>
          <p:cNvPr id="8" name="Content Placeholder 5">
            <a:extLst>
              <a:ext uri="{FF2B5EF4-FFF2-40B4-BE49-F238E27FC236}">
                <a16:creationId xmlns:a16="http://schemas.microsoft.com/office/drawing/2014/main" xmlns="" id="{5ED35A75-8BEE-4F4E-AF6F-C97D8373A28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03218" y="1600200"/>
            <a:ext cx="2928564" cy="4525963"/>
          </a:xfrm>
        </p:spPr>
      </p:pic>
      <p:sp>
        <p:nvSpPr>
          <p:cNvPr id="9" name="Content Placeholder 8">
            <a:extLst>
              <a:ext uri="{FF2B5EF4-FFF2-40B4-BE49-F238E27FC236}">
                <a16:creationId xmlns:a16="http://schemas.microsoft.com/office/drawing/2014/main" xmlns="" id="{9BB38DA9-AC5B-4721-AB37-E0C3274E2A4B}"/>
              </a:ext>
            </a:extLst>
          </p:cNvPr>
          <p:cNvSpPr>
            <a:spLocks noGrp="1"/>
          </p:cNvSpPr>
          <p:nvPr>
            <p:ph sz="half" idx="1"/>
          </p:nvPr>
        </p:nvSpPr>
        <p:spPr>
          <a:xfrm>
            <a:off x="457200" y="1600200"/>
            <a:ext cx="4343400" cy="4525963"/>
          </a:xfrm>
        </p:spPr>
        <p:txBody>
          <a:bodyPr>
            <a:normAutofit/>
          </a:bodyPr>
          <a:lstStyle/>
          <a:p>
            <a:pPr marL="0" indent="0">
              <a:buNone/>
            </a:pPr>
            <a:endParaRPr lang="en-US" sz="4400" dirty="0"/>
          </a:p>
          <a:p>
            <a:pPr marL="0" indent="0">
              <a:buNone/>
            </a:pPr>
            <a:r>
              <a:rPr lang="en-US" sz="4400" dirty="0"/>
              <a:t>“</a:t>
            </a:r>
            <a:r>
              <a:rPr lang="en-US" sz="4400" i="1" dirty="0"/>
              <a:t>Without cost you have received; without cost you are to give</a:t>
            </a:r>
            <a:r>
              <a:rPr lang="en-US" sz="4400" dirty="0"/>
              <a:t>”.</a:t>
            </a:r>
          </a:p>
          <a:p>
            <a:pPr marL="0" indent="0">
              <a:buNone/>
            </a:pPr>
            <a:r>
              <a:rPr lang="en-US" sz="1800" dirty="0"/>
              <a:t>MATTHEW 10:8</a:t>
            </a:r>
          </a:p>
        </p:txBody>
      </p:sp>
    </p:spTree>
    <p:extLst>
      <p:ext uri="{BB962C8B-B14F-4D97-AF65-F5344CB8AC3E}">
        <p14:creationId xmlns:p14="http://schemas.microsoft.com/office/powerpoint/2010/main" val="255608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b="1" dirty="0"/>
              <a:t>REFRESHER GOLF – OCTOBER 2019</a:t>
            </a:r>
          </a:p>
        </p:txBody>
      </p:sp>
      <p:sp>
        <p:nvSpPr>
          <p:cNvPr id="3" name="Content Placeholder 2"/>
          <p:cNvSpPr>
            <a:spLocks noGrp="1"/>
          </p:cNvSpPr>
          <p:nvPr>
            <p:ph idx="1"/>
          </p:nvPr>
        </p:nvSpPr>
        <p:spPr>
          <a:xfrm>
            <a:off x="457200" y="792164"/>
            <a:ext cx="8229600" cy="5333999"/>
          </a:xfrm>
        </p:spPr>
        <p:txBody>
          <a:bodyPr>
            <a:normAutofit/>
          </a:bodyPr>
          <a:lstStyle/>
          <a:p>
            <a:pPr marL="0" indent="460375">
              <a:buNone/>
            </a:pPr>
            <a:r>
              <a:rPr lang="en-US" sz="2800" b="1" dirty="0"/>
              <a:t>DISCIPLESHIP – Serving Others in Christ’s Name</a:t>
            </a:r>
          </a:p>
          <a:p>
            <a:pPr marL="0" indent="0" algn="ctr">
              <a:buNone/>
            </a:pPr>
            <a:endParaRPr lang="en-US" sz="4800" dirty="0"/>
          </a:p>
          <a:p>
            <a:pPr marL="0" indent="0" algn="ctr">
              <a:buNone/>
            </a:pPr>
            <a:endParaRPr lang="en-US" sz="4800" dirty="0"/>
          </a:p>
        </p:txBody>
      </p:sp>
      <p:pic>
        <p:nvPicPr>
          <p:cNvPr id="7" name="Picture 6">
            <a:extLst>
              <a:ext uri="{FF2B5EF4-FFF2-40B4-BE49-F238E27FC236}">
                <a16:creationId xmlns:a16="http://schemas.microsoft.com/office/drawing/2014/main" xmlns="" id="{A9CF1F9C-2AB1-4181-9AA0-AE14F72BA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200"/>
            <a:ext cx="8839200" cy="5638800"/>
          </a:xfrm>
          <a:prstGeom prst="rect">
            <a:avLst/>
          </a:prstGeom>
        </p:spPr>
      </p:pic>
    </p:spTree>
    <p:extLst>
      <p:ext uri="{BB962C8B-B14F-4D97-AF65-F5344CB8AC3E}">
        <p14:creationId xmlns:p14="http://schemas.microsoft.com/office/powerpoint/2010/main" val="313562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b="1" dirty="0"/>
              <a:t>How Does Stewardship Fit In?</a:t>
            </a:r>
          </a:p>
        </p:txBody>
      </p:sp>
      <p:sp>
        <p:nvSpPr>
          <p:cNvPr id="3" name="Content Placeholder 2"/>
          <p:cNvSpPr>
            <a:spLocks noGrp="1"/>
          </p:cNvSpPr>
          <p:nvPr>
            <p:ph idx="1"/>
          </p:nvPr>
        </p:nvSpPr>
        <p:spPr>
          <a:xfrm>
            <a:off x="457200" y="792164"/>
            <a:ext cx="8229600" cy="5333999"/>
          </a:xfrm>
        </p:spPr>
        <p:txBody>
          <a:bodyPr>
            <a:normAutofit/>
          </a:bodyPr>
          <a:lstStyle/>
          <a:p>
            <a:pPr marL="0" indent="0" algn="ctr">
              <a:buNone/>
            </a:pPr>
            <a:endParaRPr lang="en-US" sz="4800" dirty="0"/>
          </a:p>
          <a:p>
            <a:pPr marL="0" indent="0" algn="ctr">
              <a:buNone/>
            </a:pPr>
            <a:endParaRPr lang="en-US" sz="4800" dirty="0"/>
          </a:p>
        </p:txBody>
      </p:sp>
      <p:grpSp>
        <p:nvGrpSpPr>
          <p:cNvPr id="6" name="Group 5">
            <a:extLst>
              <a:ext uri="{FF2B5EF4-FFF2-40B4-BE49-F238E27FC236}">
                <a16:creationId xmlns:a16="http://schemas.microsoft.com/office/drawing/2014/main" xmlns="" id="{93F209BE-0CC1-48F9-A362-3FD32D1C724D}"/>
              </a:ext>
            </a:extLst>
          </p:cNvPr>
          <p:cNvGrpSpPr>
            <a:grpSpLocks/>
          </p:cNvGrpSpPr>
          <p:nvPr/>
        </p:nvGrpSpPr>
        <p:grpSpPr bwMode="auto">
          <a:xfrm>
            <a:off x="152400" y="838201"/>
            <a:ext cx="8763000" cy="5638800"/>
            <a:chOff x="1080599" y="1084015"/>
            <a:chExt cx="44582" cy="31045"/>
          </a:xfrm>
        </p:grpSpPr>
        <p:pic>
          <p:nvPicPr>
            <p:cNvPr id="8" name="Picture 7">
              <a:extLst>
                <a:ext uri="{FF2B5EF4-FFF2-40B4-BE49-F238E27FC236}">
                  <a16:creationId xmlns:a16="http://schemas.microsoft.com/office/drawing/2014/main" xmlns="" id="{61494C2D-C66A-431C-9544-9F8207274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599" y="1084015"/>
              <a:ext cx="44582" cy="31045"/>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4">
              <a:extLst>
                <a:ext uri="{FF2B5EF4-FFF2-40B4-BE49-F238E27FC236}">
                  <a16:creationId xmlns:a16="http://schemas.microsoft.com/office/drawing/2014/main" xmlns="" id="{30377253-4580-4B19-A0B3-041DDAB126E2}"/>
                </a:ext>
              </a:extLst>
            </p:cNvPr>
            <p:cNvSpPr txBox="1">
              <a:spLocks noChangeArrowheads="1"/>
            </p:cNvSpPr>
            <p:nvPr/>
          </p:nvSpPr>
          <p:spPr bwMode="auto">
            <a:xfrm>
              <a:off x="1082335" y="1094967"/>
              <a:ext cx="13718" cy="4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000" kern="1400" dirty="0">
                  <a:solidFill>
                    <a:srgbClr val="FFFFFF"/>
                  </a:solidFill>
                  <a:effectLst/>
                  <a:latin typeface="Times New Roman" panose="02020603050405020304" pitchFamily="18" charset="0"/>
                  <a:ea typeface="Times New Roman" panose="02020603050405020304" pitchFamily="18" charset="0"/>
                </a:rPr>
                <a:t>Following God’s </a:t>
              </a:r>
              <a:br>
                <a:rPr lang="en-US" sz="2000" kern="1400" dirty="0">
                  <a:solidFill>
                    <a:srgbClr val="FFFFFF"/>
                  </a:solidFill>
                  <a:effectLst/>
                  <a:latin typeface="Times New Roman" panose="02020603050405020304" pitchFamily="18" charset="0"/>
                  <a:ea typeface="Times New Roman" panose="02020603050405020304" pitchFamily="18" charset="0"/>
                </a:rPr>
              </a:br>
              <a:r>
                <a:rPr lang="en-US" sz="2000" kern="1400" dirty="0">
                  <a:solidFill>
                    <a:srgbClr val="FFFFFF"/>
                  </a:solidFill>
                  <a:effectLst/>
                  <a:latin typeface="Times New Roman" panose="02020603050405020304" pitchFamily="18" charset="0"/>
                  <a:ea typeface="Times New Roman" panose="02020603050405020304" pitchFamily="18" charset="0"/>
                </a:rPr>
                <a:t>instructions to be fruitful with His Gifts.</a:t>
              </a:r>
              <a:endParaRPr lang="en-US" sz="2000" kern="1400" dirty="0">
                <a:solidFill>
                  <a:srgbClr val="000000"/>
                </a:solidFill>
                <a:effectLst/>
                <a:latin typeface="Times New Roman" panose="02020603050405020304" pitchFamily="18" charset="0"/>
                <a:ea typeface="Times New Roman" panose="02020603050405020304" pitchFamily="18" charset="0"/>
              </a:endParaRPr>
            </a:p>
          </p:txBody>
        </p:sp>
        <p:sp>
          <p:nvSpPr>
            <p:cNvPr id="10" name="Text Box 5">
              <a:extLst>
                <a:ext uri="{FF2B5EF4-FFF2-40B4-BE49-F238E27FC236}">
                  <a16:creationId xmlns:a16="http://schemas.microsoft.com/office/drawing/2014/main" xmlns="" id="{32D8A83B-34CF-4AEC-91BA-5287C13B8C65}"/>
                </a:ext>
              </a:extLst>
            </p:cNvPr>
            <p:cNvSpPr txBox="1">
              <a:spLocks noChangeArrowheads="1"/>
            </p:cNvSpPr>
            <p:nvPr/>
          </p:nvSpPr>
          <p:spPr bwMode="auto">
            <a:xfrm>
              <a:off x="1097146" y="1109095"/>
              <a:ext cx="14392" cy="5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000" kern="1400" dirty="0">
                  <a:solidFill>
                    <a:srgbClr val="FFFFFF"/>
                  </a:solidFill>
                  <a:effectLst/>
                  <a:latin typeface="Times New Roman" panose="02020603050405020304" pitchFamily="18" charset="0"/>
                  <a:ea typeface="Times New Roman" panose="02020603050405020304" pitchFamily="18" charset="0"/>
                </a:rPr>
                <a:t>Using our Gifts from God to build His Kingdom</a:t>
              </a:r>
              <a:br>
                <a:rPr lang="en-US" sz="2000" kern="1400" dirty="0">
                  <a:solidFill>
                    <a:srgbClr val="FFFFFF"/>
                  </a:solidFill>
                  <a:effectLst/>
                  <a:latin typeface="Times New Roman" panose="02020603050405020304" pitchFamily="18" charset="0"/>
                  <a:ea typeface="Times New Roman" panose="02020603050405020304" pitchFamily="18" charset="0"/>
                </a:rPr>
              </a:br>
              <a:r>
                <a:rPr lang="en-US" sz="2000" kern="1400" dirty="0">
                  <a:solidFill>
                    <a:srgbClr val="FFFFFF"/>
                  </a:solidFill>
                  <a:effectLst/>
                  <a:latin typeface="Times New Roman" panose="02020603050405020304" pitchFamily="18" charset="0"/>
                  <a:ea typeface="Times New Roman" panose="02020603050405020304" pitchFamily="18" charset="0"/>
                </a:rPr>
                <a:t> on earth.</a:t>
              </a:r>
              <a:endParaRPr lang="en-US" sz="2000" kern="1400" dirty="0">
                <a:solidFill>
                  <a:srgbClr val="000000"/>
                </a:solidFill>
                <a:effectLst/>
                <a:latin typeface="Times New Roman" panose="02020603050405020304" pitchFamily="18" charset="0"/>
                <a:ea typeface="Times New Roman" panose="02020603050405020304" pitchFamily="18" charset="0"/>
              </a:endParaRPr>
            </a:p>
          </p:txBody>
        </p:sp>
        <p:sp>
          <p:nvSpPr>
            <p:cNvPr id="11" name="Text Box 6">
              <a:extLst>
                <a:ext uri="{FF2B5EF4-FFF2-40B4-BE49-F238E27FC236}">
                  <a16:creationId xmlns:a16="http://schemas.microsoft.com/office/drawing/2014/main" xmlns="" id="{7E088761-AFBF-4EAA-8C0C-D783FC6A511E}"/>
                </a:ext>
              </a:extLst>
            </p:cNvPr>
            <p:cNvSpPr txBox="1">
              <a:spLocks noChangeArrowheads="1"/>
            </p:cNvSpPr>
            <p:nvPr/>
          </p:nvSpPr>
          <p:spPr bwMode="auto">
            <a:xfrm>
              <a:off x="1110604" y="1093760"/>
              <a:ext cx="12374" cy="6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000" kern="1400" dirty="0">
                  <a:solidFill>
                    <a:srgbClr val="FFFFFF"/>
                  </a:solidFill>
                  <a:effectLst/>
                  <a:latin typeface="Times New Roman" panose="02020603050405020304" pitchFamily="18" charset="0"/>
                  <a:ea typeface="Times New Roman" panose="02020603050405020304" pitchFamily="18" charset="0"/>
                </a:rPr>
                <a:t>Following Christ’s </a:t>
              </a:r>
              <a:br>
                <a:rPr lang="en-US" sz="2000" kern="1400" dirty="0">
                  <a:solidFill>
                    <a:srgbClr val="FFFFFF"/>
                  </a:solidFill>
                  <a:effectLst/>
                  <a:latin typeface="Times New Roman" panose="02020603050405020304" pitchFamily="18" charset="0"/>
                  <a:ea typeface="Times New Roman" panose="02020603050405020304" pitchFamily="18" charset="0"/>
                </a:rPr>
              </a:br>
              <a:r>
                <a:rPr lang="en-US" sz="2000" kern="1400" dirty="0">
                  <a:solidFill>
                    <a:srgbClr val="FFFFFF"/>
                  </a:solidFill>
                  <a:effectLst/>
                  <a:latin typeface="Times New Roman" panose="02020603050405020304" pitchFamily="18" charset="0"/>
                  <a:ea typeface="Times New Roman" panose="02020603050405020304" pitchFamily="18" charset="0"/>
                </a:rPr>
                <a:t>command to share the Good News with the world.</a:t>
              </a:r>
              <a:endParaRPr lang="en-US" sz="2000" kern="1400" dirty="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60240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2164"/>
            <a:ext cx="8229600" cy="5333999"/>
          </a:xfrm>
        </p:spPr>
        <p:txBody>
          <a:bodyPr>
            <a:normAutofit/>
          </a:bodyPr>
          <a:lstStyle/>
          <a:p>
            <a:pPr marL="0" indent="0" algn="ctr">
              <a:buNone/>
            </a:pPr>
            <a:endParaRPr lang="en-US" sz="4800" dirty="0"/>
          </a:p>
          <a:p>
            <a:pPr marL="0" indent="0" algn="ctr">
              <a:buNone/>
            </a:pPr>
            <a:endParaRPr lang="en-US" sz="4800" dirty="0"/>
          </a:p>
        </p:txBody>
      </p:sp>
      <p:grpSp>
        <p:nvGrpSpPr>
          <p:cNvPr id="6" name="Group 5">
            <a:extLst>
              <a:ext uri="{FF2B5EF4-FFF2-40B4-BE49-F238E27FC236}">
                <a16:creationId xmlns:a16="http://schemas.microsoft.com/office/drawing/2014/main" xmlns="" id="{93F209BE-0CC1-48F9-A362-3FD32D1C724D}"/>
              </a:ext>
            </a:extLst>
          </p:cNvPr>
          <p:cNvGrpSpPr>
            <a:grpSpLocks/>
          </p:cNvGrpSpPr>
          <p:nvPr/>
        </p:nvGrpSpPr>
        <p:grpSpPr bwMode="auto">
          <a:xfrm>
            <a:off x="493640" y="2608240"/>
            <a:ext cx="7988754" cy="3728565"/>
            <a:chOff x="1082335" y="1093760"/>
            <a:chExt cx="40643" cy="20528"/>
          </a:xfrm>
        </p:grpSpPr>
        <p:sp>
          <p:nvSpPr>
            <p:cNvPr id="9" name="Text Box 4">
              <a:extLst>
                <a:ext uri="{FF2B5EF4-FFF2-40B4-BE49-F238E27FC236}">
                  <a16:creationId xmlns:a16="http://schemas.microsoft.com/office/drawing/2014/main" xmlns="" id="{30377253-4580-4B19-A0B3-041DDAB126E2}"/>
                </a:ext>
              </a:extLst>
            </p:cNvPr>
            <p:cNvSpPr txBox="1">
              <a:spLocks noChangeArrowheads="1"/>
            </p:cNvSpPr>
            <p:nvPr/>
          </p:nvSpPr>
          <p:spPr bwMode="auto">
            <a:xfrm>
              <a:off x="1082335" y="1094967"/>
              <a:ext cx="13718" cy="4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000" kern="1400" dirty="0">
                  <a:solidFill>
                    <a:srgbClr val="FFFFFF"/>
                  </a:solidFill>
                  <a:effectLst/>
                  <a:latin typeface="Times New Roman" panose="02020603050405020304" pitchFamily="18" charset="0"/>
                  <a:ea typeface="Times New Roman" panose="02020603050405020304" pitchFamily="18" charset="0"/>
                </a:rPr>
                <a:t>Following God’s </a:t>
              </a:r>
              <a:br>
                <a:rPr lang="en-US" sz="2000" kern="1400" dirty="0">
                  <a:solidFill>
                    <a:srgbClr val="FFFFFF"/>
                  </a:solidFill>
                  <a:effectLst/>
                  <a:latin typeface="Times New Roman" panose="02020603050405020304" pitchFamily="18" charset="0"/>
                  <a:ea typeface="Times New Roman" panose="02020603050405020304" pitchFamily="18" charset="0"/>
                </a:rPr>
              </a:br>
              <a:r>
                <a:rPr lang="en-US" sz="2000" kern="1400" dirty="0">
                  <a:solidFill>
                    <a:srgbClr val="FFFFFF"/>
                  </a:solidFill>
                  <a:effectLst/>
                  <a:latin typeface="Times New Roman" panose="02020603050405020304" pitchFamily="18" charset="0"/>
                  <a:ea typeface="Times New Roman" panose="02020603050405020304" pitchFamily="18" charset="0"/>
                </a:rPr>
                <a:t>instructions to be fruitful with His Gifts.</a:t>
              </a:r>
              <a:endParaRPr lang="en-US" sz="2000" kern="1400" dirty="0">
                <a:solidFill>
                  <a:srgbClr val="000000"/>
                </a:solidFill>
                <a:effectLst/>
                <a:latin typeface="Times New Roman" panose="02020603050405020304" pitchFamily="18" charset="0"/>
                <a:ea typeface="Times New Roman" panose="02020603050405020304" pitchFamily="18" charset="0"/>
              </a:endParaRPr>
            </a:p>
          </p:txBody>
        </p:sp>
        <p:sp>
          <p:nvSpPr>
            <p:cNvPr id="10" name="Text Box 5">
              <a:extLst>
                <a:ext uri="{FF2B5EF4-FFF2-40B4-BE49-F238E27FC236}">
                  <a16:creationId xmlns:a16="http://schemas.microsoft.com/office/drawing/2014/main" xmlns="" id="{32D8A83B-34CF-4AEC-91BA-5287C13B8C65}"/>
                </a:ext>
              </a:extLst>
            </p:cNvPr>
            <p:cNvSpPr txBox="1">
              <a:spLocks noChangeArrowheads="1"/>
            </p:cNvSpPr>
            <p:nvPr/>
          </p:nvSpPr>
          <p:spPr bwMode="auto">
            <a:xfrm>
              <a:off x="1097146" y="1109095"/>
              <a:ext cx="14392" cy="5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000" kern="1400" dirty="0">
                  <a:solidFill>
                    <a:srgbClr val="FFFFFF"/>
                  </a:solidFill>
                  <a:effectLst/>
                  <a:latin typeface="Times New Roman" panose="02020603050405020304" pitchFamily="18" charset="0"/>
                  <a:ea typeface="Times New Roman" panose="02020603050405020304" pitchFamily="18" charset="0"/>
                </a:rPr>
                <a:t>Using our Gifts from God to build His Kingdom</a:t>
              </a:r>
              <a:br>
                <a:rPr lang="en-US" sz="2000" kern="1400" dirty="0">
                  <a:solidFill>
                    <a:srgbClr val="FFFFFF"/>
                  </a:solidFill>
                  <a:effectLst/>
                  <a:latin typeface="Times New Roman" panose="02020603050405020304" pitchFamily="18" charset="0"/>
                  <a:ea typeface="Times New Roman" panose="02020603050405020304" pitchFamily="18" charset="0"/>
                </a:rPr>
              </a:br>
              <a:r>
                <a:rPr lang="en-US" sz="2000" kern="1400" dirty="0">
                  <a:solidFill>
                    <a:srgbClr val="FFFFFF"/>
                  </a:solidFill>
                  <a:effectLst/>
                  <a:latin typeface="Times New Roman" panose="02020603050405020304" pitchFamily="18" charset="0"/>
                  <a:ea typeface="Times New Roman" panose="02020603050405020304" pitchFamily="18" charset="0"/>
                </a:rPr>
                <a:t> on earth.</a:t>
              </a:r>
              <a:endParaRPr lang="en-US" sz="2000" kern="1400" dirty="0">
                <a:solidFill>
                  <a:srgbClr val="000000"/>
                </a:solidFill>
                <a:effectLst/>
                <a:latin typeface="Times New Roman" panose="02020603050405020304" pitchFamily="18" charset="0"/>
                <a:ea typeface="Times New Roman" panose="02020603050405020304" pitchFamily="18" charset="0"/>
              </a:endParaRPr>
            </a:p>
          </p:txBody>
        </p:sp>
        <p:sp>
          <p:nvSpPr>
            <p:cNvPr id="11" name="Text Box 6">
              <a:extLst>
                <a:ext uri="{FF2B5EF4-FFF2-40B4-BE49-F238E27FC236}">
                  <a16:creationId xmlns:a16="http://schemas.microsoft.com/office/drawing/2014/main" xmlns="" id="{7E088761-AFBF-4EAA-8C0C-D783FC6A511E}"/>
                </a:ext>
              </a:extLst>
            </p:cNvPr>
            <p:cNvSpPr txBox="1">
              <a:spLocks noChangeArrowheads="1"/>
            </p:cNvSpPr>
            <p:nvPr/>
          </p:nvSpPr>
          <p:spPr bwMode="auto">
            <a:xfrm>
              <a:off x="1110604" y="1093760"/>
              <a:ext cx="12374" cy="6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000" kern="1400" dirty="0">
                  <a:solidFill>
                    <a:srgbClr val="FFFFFF"/>
                  </a:solidFill>
                  <a:effectLst/>
                  <a:latin typeface="Times New Roman" panose="02020603050405020304" pitchFamily="18" charset="0"/>
                  <a:ea typeface="Times New Roman" panose="02020603050405020304" pitchFamily="18" charset="0"/>
                </a:rPr>
                <a:t>Following Christ’s </a:t>
              </a:r>
              <a:br>
                <a:rPr lang="en-US" sz="2000" kern="1400" dirty="0">
                  <a:solidFill>
                    <a:srgbClr val="FFFFFF"/>
                  </a:solidFill>
                  <a:effectLst/>
                  <a:latin typeface="Times New Roman" panose="02020603050405020304" pitchFamily="18" charset="0"/>
                  <a:ea typeface="Times New Roman" panose="02020603050405020304" pitchFamily="18" charset="0"/>
                </a:rPr>
              </a:br>
              <a:r>
                <a:rPr lang="en-US" sz="2000" kern="1400" dirty="0">
                  <a:solidFill>
                    <a:srgbClr val="FFFFFF"/>
                  </a:solidFill>
                  <a:effectLst/>
                  <a:latin typeface="Times New Roman" panose="02020603050405020304" pitchFamily="18" charset="0"/>
                  <a:ea typeface="Times New Roman" panose="02020603050405020304" pitchFamily="18" charset="0"/>
                </a:rPr>
                <a:t>command to share the Good News with the world.</a:t>
              </a:r>
              <a:endParaRPr lang="en-US" sz="2000" kern="1400" dirty="0">
                <a:solidFill>
                  <a:srgbClr val="000000"/>
                </a:solidFill>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xmlns="" id="{8006CD7E-77FF-4403-9928-43EDAE98076E}"/>
              </a:ext>
            </a:extLst>
          </p:cNvPr>
          <p:cNvPicPr/>
          <p:nvPr/>
        </p:nvPicPr>
        <p:blipFill>
          <a:blip r:embed="rId3" cstate="print">
            <a:extLst>
              <a:ext uri="{28A0092B-C50C-407E-A947-70E740481C1C}">
                <a14:useLocalDpi xmlns:a14="http://schemas.microsoft.com/office/drawing/2010/main" val="0"/>
              </a:ext>
            </a:extLst>
          </a:blip>
          <a:srcRect b="15480"/>
          <a:stretch>
            <a:fillRect/>
          </a:stretch>
        </p:blipFill>
        <p:spPr bwMode="auto">
          <a:xfrm>
            <a:off x="0" y="0"/>
            <a:ext cx="9144000" cy="6858000"/>
          </a:xfrm>
          <a:prstGeom prst="roundRect">
            <a:avLst>
              <a:gd name="adj" fmla="val 16667"/>
            </a:avLst>
          </a:prstGeom>
          <a:noFill/>
          <a:ln>
            <a:noFill/>
          </a:ln>
          <a:effectLst/>
        </p:spPr>
      </p:pic>
    </p:spTree>
    <p:extLst>
      <p:ext uri="{BB962C8B-B14F-4D97-AF65-F5344CB8AC3E}">
        <p14:creationId xmlns:p14="http://schemas.microsoft.com/office/powerpoint/2010/main" val="30586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noAutofit/>
          </a:bodyPr>
          <a:lstStyle/>
          <a:p>
            <a:r>
              <a:rPr lang="en-US" sz="4800" b="1" dirty="0"/>
              <a:t/>
            </a:r>
            <a:br>
              <a:rPr lang="en-US" sz="4800" b="1" dirty="0"/>
            </a:br>
            <a:endParaRPr lang="en-US" sz="4800" b="1" i="1" dirty="0"/>
          </a:p>
        </p:txBody>
      </p:sp>
      <p:sp>
        <p:nvSpPr>
          <p:cNvPr id="3" name="Content Placeholder 2"/>
          <p:cNvSpPr>
            <a:spLocks noGrp="1"/>
          </p:cNvSpPr>
          <p:nvPr>
            <p:ph idx="1"/>
          </p:nvPr>
        </p:nvSpPr>
        <p:spPr>
          <a:xfrm>
            <a:off x="457200" y="76200"/>
            <a:ext cx="8229600" cy="6172201"/>
          </a:xfrm>
        </p:spPr>
        <p:txBody>
          <a:bodyPr>
            <a:normAutofit/>
          </a:bodyPr>
          <a:lstStyle/>
          <a:p>
            <a:pPr marL="0" indent="0" algn="ctr">
              <a:buNone/>
            </a:pPr>
            <a:r>
              <a:rPr lang="en-US" sz="4800" b="1" dirty="0"/>
              <a:t>What Does It Mean?</a:t>
            </a:r>
          </a:p>
        </p:txBody>
      </p:sp>
      <p:sp>
        <p:nvSpPr>
          <p:cNvPr id="5" name="AutoShape 23">
            <a:extLst>
              <a:ext uri="{FF2B5EF4-FFF2-40B4-BE49-F238E27FC236}">
                <a16:creationId xmlns:a16="http://schemas.microsoft.com/office/drawing/2014/main" xmlns="" id="{EAB716E8-CB86-4231-8C58-A93C2CA655FA}"/>
              </a:ext>
            </a:extLst>
          </p:cNvPr>
          <p:cNvSpPr>
            <a:spLocks noChangeArrowheads="1"/>
          </p:cNvSpPr>
          <p:nvPr/>
        </p:nvSpPr>
        <p:spPr bwMode="auto">
          <a:xfrm>
            <a:off x="76200" y="762000"/>
            <a:ext cx="9067800" cy="6096000"/>
          </a:xfrm>
          <a:prstGeom prst="roundRect">
            <a:avLst>
              <a:gd name="adj" fmla="val 16667"/>
            </a:avLst>
          </a:prstGeom>
          <a:gradFill rotWithShape="0">
            <a:gsLst>
              <a:gs pos="0">
                <a:srgbClr val="FFE166"/>
              </a:gs>
              <a:gs pos="50000">
                <a:srgbClr val="FFCC00"/>
              </a:gs>
              <a:gs pos="100000">
                <a:srgbClr val="FFE166"/>
              </a:gs>
            </a:gsLst>
            <a:lin ang="5400000" scaled="1"/>
          </a:gradFill>
          <a:ln w="12700" algn="in">
            <a:solidFill>
              <a:srgbClr val="FFCC00"/>
            </a:solidFill>
            <a:round/>
            <a:headEnd/>
            <a:tailEnd/>
          </a:ln>
          <a:effectLst>
            <a:outerShdw dist="28398" dir="3806097" algn="ctr" rotWithShape="0">
              <a:srgbClr val="806600"/>
            </a:outerShdw>
          </a:effectLst>
        </p:spPr>
        <p:txBody>
          <a:bodyPr rot="0" vert="horz" wrap="square" lIns="36576" tIns="36576" rIns="36576" bIns="36576" anchor="t" anchorCtr="0" upright="1">
            <a:noAutofit/>
          </a:bodyPr>
          <a:lstStyle/>
          <a:p>
            <a:pPr marL="0" marR="0">
              <a:spcBef>
                <a:spcPts val="0"/>
              </a:spcBef>
              <a:spcAft>
                <a:spcPts val="0"/>
              </a:spcAft>
            </a:pPr>
            <a: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Stewardship means respecting and sharing our resources as an </a:t>
            </a:r>
            <a:b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expression of gratitude to God. </a:t>
            </a:r>
          </a:p>
          <a:p>
            <a:pPr marL="0" marR="0">
              <a:spcBef>
                <a:spcPts val="0"/>
              </a:spcBef>
              <a:spcAft>
                <a:spcPts val="0"/>
              </a:spcAft>
            </a:pPr>
            <a:endParaRPr lang="en-US" sz="2400" b="1" kern="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reminds us we are the administrators, </a:t>
            </a:r>
            <a:r>
              <a:rPr lang="en-US" sz="2400" b="1" i="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 the owners</a:t>
            </a:r>
            <a: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our assets. </a:t>
            </a:r>
          </a:p>
          <a:p>
            <a:pPr marL="0" marR="0">
              <a:spcBef>
                <a:spcPts val="0"/>
              </a:spcBef>
              <a:spcAft>
                <a:spcPts val="0"/>
              </a:spcAft>
            </a:pPr>
            <a:endParaRPr lang="en-US" sz="2400" b="1" kern="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Christian stewardship can be identified by several meaningful characteristics, the most important being that it strengthens our relationship with God. </a:t>
            </a:r>
          </a:p>
          <a:p>
            <a:pPr marL="0" marR="0">
              <a:spcBef>
                <a:spcPts val="0"/>
              </a:spcBef>
              <a:spcAft>
                <a:spcPts val="0"/>
              </a:spcAft>
            </a:pPr>
            <a:endPar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a way of life, not a program that has a beginning and an end. </a:t>
            </a:r>
            <a:b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Stewardship calls us to share a portion of our time, talent, and </a:t>
            </a:r>
            <a:b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treasure so that the Good News of Jesus Christ may be shared </a:t>
            </a:r>
            <a:b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4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those who do not know Him.</a:t>
            </a:r>
          </a:p>
        </p:txBody>
      </p:sp>
    </p:spTree>
    <p:extLst>
      <p:ext uri="{BB962C8B-B14F-4D97-AF65-F5344CB8AC3E}">
        <p14:creationId xmlns:p14="http://schemas.microsoft.com/office/powerpoint/2010/main" val="234597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2164"/>
            <a:ext cx="8229600" cy="5333999"/>
          </a:xfrm>
        </p:spPr>
        <p:txBody>
          <a:bodyPr>
            <a:normAutofit/>
          </a:bodyPr>
          <a:lstStyle/>
          <a:p>
            <a:pPr marL="0" indent="0" algn="ctr">
              <a:buNone/>
            </a:pPr>
            <a:endParaRPr lang="en-US" sz="4800" dirty="0"/>
          </a:p>
          <a:p>
            <a:pPr marL="0" indent="0" algn="ctr">
              <a:buNone/>
            </a:pPr>
            <a:endParaRPr lang="en-US" sz="4800" dirty="0"/>
          </a:p>
        </p:txBody>
      </p:sp>
      <p:grpSp>
        <p:nvGrpSpPr>
          <p:cNvPr id="6" name="Group 5">
            <a:extLst>
              <a:ext uri="{FF2B5EF4-FFF2-40B4-BE49-F238E27FC236}">
                <a16:creationId xmlns:a16="http://schemas.microsoft.com/office/drawing/2014/main" xmlns="" id="{93F209BE-0CC1-48F9-A362-3FD32D1C724D}"/>
              </a:ext>
            </a:extLst>
          </p:cNvPr>
          <p:cNvGrpSpPr>
            <a:grpSpLocks/>
          </p:cNvGrpSpPr>
          <p:nvPr/>
        </p:nvGrpSpPr>
        <p:grpSpPr bwMode="auto">
          <a:xfrm>
            <a:off x="493640" y="2608240"/>
            <a:ext cx="7988754" cy="3728565"/>
            <a:chOff x="1082335" y="1093760"/>
            <a:chExt cx="40643" cy="20528"/>
          </a:xfrm>
        </p:grpSpPr>
        <p:sp>
          <p:nvSpPr>
            <p:cNvPr id="9" name="Text Box 4">
              <a:extLst>
                <a:ext uri="{FF2B5EF4-FFF2-40B4-BE49-F238E27FC236}">
                  <a16:creationId xmlns:a16="http://schemas.microsoft.com/office/drawing/2014/main" xmlns="" id="{30377253-4580-4B19-A0B3-041DDAB126E2}"/>
                </a:ext>
              </a:extLst>
            </p:cNvPr>
            <p:cNvSpPr txBox="1">
              <a:spLocks noChangeArrowheads="1"/>
            </p:cNvSpPr>
            <p:nvPr/>
          </p:nvSpPr>
          <p:spPr bwMode="auto">
            <a:xfrm>
              <a:off x="1082335" y="1094967"/>
              <a:ext cx="13718" cy="4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000" kern="1400" dirty="0">
                  <a:solidFill>
                    <a:srgbClr val="FFFFFF"/>
                  </a:solidFill>
                  <a:effectLst/>
                  <a:latin typeface="Times New Roman" panose="02020603050405020304" pitchFamily="18" charset="0"/>
                  <a:ea typeface="Times New Roman" panose="02020603050405020304" pitchFamily="18" charset="0"/>
                </a:rPr>
                <a:t>Following God’s </a:t>
              </a:r>
              <a:br>
                <a:rPr lang="en-US" sz="2000" kern="1400" dirty="0">
                  <a:solidFill>
                    <a:srgbClr val="FFFFFF"/>
                  </a:solidFill>
                  <a:effectLst/>
                  <a:latin typeface="Times New Roman" panose="02020603050405020304" pitchFamily="18" charset="0"/>
                  <a:ea typeface="Times New Roman" panose="02020603050405020304" pitchFamily="18" charset="0"/>
                </a:rPr>
              </a:br>
              <a:r>
                <a:rPr lang="en-US" sz="2000" kern="1400" dirty="0">
                  <a:solidFill>
                    <a:srgbClr val="FFFFFF"/>
                  </a:solidFill>
                  <a:effectLst/>
                  <a:latin typeface="Times New Roman" panose="02020603050405020304" pitchFamily="18" charset="0"/>
                  <a:ea typeface="Times New Roman" panose="02020603050405020304" pitchFamily="18" charset="0"/>
                </a:rPr>
                <a:t>instructions to be fruitful with His Gifts.</a:t>
              </a:r>
              <a:endParaRPr lang="en-US" sz="2000" kern="1400" dirty="0">
                <a:solidFill>
                  <a:srgbClr val="000000"/>
                </a:solidFill>
                <a:effectLst/>
                <a:latin typeface="Times New Roman" panose="02020603050405020304" pitchFamily="18" charset="0"/>
                <a:ea typeface="Times New Roman" panose="02020603050405020304" pitchFamily="18" charset="0"/>
              </a:endParaRPr>
            </a:p>
          </p:txBody>
        </p:sp>
        <p:sp>
          <p:nvSpPr>
            <p:cNvPr id="10" name="Text Box 5">
              <a:extLst>
                <a:ext uri="{FF2B5EF4-FFF2-40B4-BE49-F238E27FC236}">
                  <a16:creationId xmlns:a16="http://schemas.microsoft.com/office/drawing/2014/main" xmlns="" id="{32D8A83B-34CF-4AEC-91BA-5287C13B8C65}"/>
                </a:ext>
              </a:extLst>
            </p:cNvPr>
            <p:cNvSpPr txBox="1">
              <a:spLocks noChangeArrowheads="1"/>
            </p:cNvSpPr>
            <p:nvPr/>
          </p:nvSpPr>
          <p:spPr bwMode="auto">
            <a:xfrm>
              <a:off x="1097146" y="1109095"/>
              <a:ext cx="14392" cy="5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000" kern="1400" dirty="0">
                  <a:solidFill>
                    <a:srgbClr val="FFFFFF"/>
                  </a:solidFill>
                  <a:effectLst/>
                  <a:latin typeface="Times New Roman" panose="02020603050405020304" pitchFamily="18" charset="0"/>
                  <a:ea typeface="Times New Roman" panose="02020603050405020304" pitchFamily="18" charset="0"/>
                </a:rPr>
                <a:t>Using our Gifts from God to build His Kingdom</a:t>
              </a:r>
              <a:br>
                <a:rPr lang="en-US" sz="2000" kern="1400" dirty="0">
                  <a:solidFill>
                    <a:srgbClr val="FFFFFF"/>
                  </a:solidFill>
                  <a:effectLst/>
                  <a:latin typeface="Times New Roman" panose="02020603050405020304" pitchFamily="18" charset="0"/>
                  <a:ea typeface="Times New Roman" panose="02020603050405020304" pitchFamily="18" charset="0"/>
                </a:rPr>
              </a:br>
              <a:r>
                <a:rPr lang="en-US" sz="2000" kern="1400" dirty="0">
                  <a:solidFill>
                    <a:srgbClr val="FFFFFF"/>
                  </a:solidFill>
                  <a:effectLst/>
                  <a:latin typeface="Times New Roman" panose="02020603050405020304" pitchFamily="18" charset="0"/>
                  <a:ea typeface="Times New Roman" panose="02020603050405020304" pitchFamily="18" charset="0"/>
                </a:rPr>
                <a:t> on earth.</a:t>
              </a:r>
              <a:endParaRPr lang="en-US" sz="2000" kern="1400" dirty="0">
                <a:solidFill>
                  <a:srgbClr val="000000"/>
                </a:solidFill>
                <a:effectLst/>
                <a:latin typeface="Times New Roman" panose="02020603050405020304" pitchFamily="18" charset="0"/>
                <a:ea typeface="Times New Roman" panose="02020603050405020304" pitchFamily="18" charset="0"/>
              </a:endParaRPr>
            </a:p>
          </p:txBody>
        </p:sp>
        <p:sp>
          <p:nvSpPr>
            <p:cNvPr id="11" name="Text Box 6">
              <a:extLst>
                <a:ext uri="{FF2B5EF4-FFF2-40B4-BE49-F238E27FC236}">
                  <a16:creationId xmlns:a16="http://schemas.microsoft.com/office/drawing/2014/main" xmlns="" id="{7E088761-AFBF-4EAA-8C0C-D783FC6A511E}"/>
                </a:ext>
              </a:extLst>
            </p:cNvPr>
            <p:cNvSpPr txBox="1">
              <a:spLocks noChangeArrowheads="1"/>
            </p:cNvSpPr>
            <p:nvPr/>
          </p:nvSpPr>
          <p:spPr bwMode="auto">
            <a:xfrm>
              <a:off x="1110604" y="1093760"/>
              <a:ext cx="12374" cy="6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000" kern="1400" dirty="0">
                  <a:solidFill>
                    <a:srgbClr val="FFFFFF"/>
                  </a:solidFill>
                  <a:effectLst/>
                  <a:latin typeface="Times New Roman" panose="02020603050405020304" pitchFamily="18" charset="0"/>
                  <a:ea typeface="Times New Roman" panose="02020603050405020304" pitchFamily="18" charset="0"/>
                </a:rPr>
                <a:t>Following Christ’s </a:t>
              </a:r>
              <a:br>
                <a:rPr lang="en-US" sz="2000" kern="1400" dirty="0">
                  <a:solidFill>
                    <a:srgbClr val="FFFFFF"/>
                  </a:solidFill>
                  <a:effectLst/>
                  <a:latin typeface="Times New Roman" panose="02020603050405020304" pitchFamily="18" charset="0"/>
                  <a:ea typeface="Times New Roman" panose="02020603050405020304" pitchFamily="18" charset="0"/>
                </a:rPr>
              </a:br>
              <a:r>
                <a:rPr lang="en-US" sz="2000" kern="1400" dirty="0">
                  <a:solidFill>
                    <a:srgbClr val="FFFFFF"/>
                  </a:solidFill>
                  <a:effectLst/>
                  <a:latin typeface="Times New Roman" panose="02020603050405020304" pitchFamily="18" charset="0"/>
                  <a:ea typeface="Times New Roman" panose="02020603050405020304" pitchFamily="18" charset="0"/>
                </a:rPr>
                <a:t>command to share the Good News with the world.</a:t>
              </a:r>
              <a:endParaRPr lang="en-US" sz="2000" kern="1400" dirty="0">
                <a:solidFill>
                  <a:srgbClr val="000000"/>
                </a:solidFill>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xmlns="" id="{5C652B8A-4CD1-4088-A631-7E0E3AA2D2C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p:spPr>
      </p:pic>
    </p:spTree>
    <p:extLst>
      <p:ext uri="{BB962C8B-B14F-4D97-AF65-F5344CB8AC3E}">
        <p14:creationId xmlns:p14="http://schemas.microsoft.com/office/powerpoint/2010/main" val="307592000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4200</TotalTime>
  <Words>429</Words>
  <Application>Microsoft Macintosh PowerPoint</Application>
  <PresentationFormat>On-screen Show (4:3)</PresentationFormat>
  <Paragraphs>115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GOLF – March 2020  </vt:lpstr>
      <vt:lpstr>AGENDA </vt:lpstr>
      <vt:lpstr>INTRODUCTION</vt:lpstr>
      <vt:lpstr>INTRODUCTION</vt:lpstr>
      <vt:lpstr>REFRESHER GOLF – OCTOBER 2019</vt:lpstr>
      <vt:lpstr>How Does Stewardship Fit In?</vt:lpstr>
      <vt:lpstr>PowerPoint Presentation</vt:lpstr>
      <vt:lpstr> </vt:lpstr>
      <vt:lpstr>PowerPoint Presentation</vt:lpstr>
      <vt:lpstr> </vt:lpstr>
      <vt:lpstr>PowerPoint Presentation</vt:lpstr>
      <vt:lpstr>Group Discussion Stewardship Through a Scriptural Lens</vt:lpstr>
      <vt:lpstr> </vt:lpstr>
      <vt:lpstr>Summary &amp; Reflection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Weber</dc:creator>
  <cp:lastModifiedBy>Cindy Peterson</cp:lastModifiedBy>
  <cp:revision>82</cp:revision>
  <dcterms:created xsi:type="dcterms:W3CDTF">2013-06-19T12:17:04Z</dcterms:created>
  <dcterms:modified xsi:type="dcterms:W3CDTF">2020-03-01T04:19:18Z</dcterms:modified>
</cp:coreProperties>
</file>